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9" r:id="rId1"/>
  </p:sldMasterIdLst>
  <p:notesMasterIdLst>
    <p:notesMasterId r:id="rId56"/>
  </p:notesMasterIdLst>
  <p:handoutMasterIdLst>
    <p:handoutMasterId r:id="rId57"/>
  </p:handoutMasterIdLst>
  <p:sldIdLst>
    <p:sldId id="1236" r:id="rId2"/>
    <p:sldId id="1237" r:id="rId3"/>
    <p:sldId id="1238" r:id="rId4"/>
    <p:sldId id="1288" r:id="rId5"/>
    <p:sldId id="1289" r:id="rId6"/>
    <p:sldId id="1239" r:id="rId7"/>
    <p:sldId id="1240" r:id="rId8"/>
    <p:sldId id="1241" r:id="rId9"/>
    <p:sldId id="1242" r:id="rId10"/>
    <p:sldId id="1243" r:id="rId11"/>
    <p:sldId id="1244" r:id="rId12"/>
    <p:sldId id="1245" r:id="rId13"/>
    <p:sldId id="1246" r:id="rId14"/>
    <p:sldId id="1247" r:id="rId15"/>
    <p:sldId id="1248" r:id="rId16"/>
    <p:sldId id="1249" r:id="rId17"/>
    <p:sldId id="1250" r:id="rId18"/>
    <p:sldId id="1251" r:id="rId19"/>
    <p:sldId id="1252" r:id="rId20"/>
    <p:sldId id="1253" r:id="rId21"/>
    <p:sldId id="1254" r:id="rId22"/>
    <p:sldId id="1255" r:id="rId23"/>
    <p:sldId id="1256" r:id="rId24"/>
    <p:sldId id="1257" r:id="rId25"/>
    <p:sldId id="1258" r:id="rId26"/>
    <p:sldId id="1259" r:id="rId27"/>
    <p:sldId id="1260" r:id="rId28"/>
    <p:sldId id="1261" r:id="rId29"/>
    <p:sldId id="1262" r:id="rId30"/>
    <p:sldId id="1263" r:id="rId31"/>
    <p:sldId id="1264" r:id="rId32"/>
    <p:sldId id="1265" r:id="rId33"/>
    <p:sldId id="1266" r:id="rId34"/>
    <p:sldId id="1267" r:id="rId35"/>
    <p:sldId id="1268" r:id="rId36"/>
    <p:sldId id="1269" r:id="rId37"/>
    <p:sldId id="1270" r:id="rId38"/>
    <p:sldId id="1271" r:id="rId39"/>
    <p:sldId id="1272" r:id="rId40"/>
    <p:sldId id="1273" r:id="rId41"/>
    <p:sldId id="1274" r:id="rId42"/>
    <p:sldId id="1275" r:id="rId43"/>
    <p:sldId id="1276" r:id="rId44"/>
    <p:sldId id="1277" r:id="rId45"/>
    <p:sldId id="1278" r:id="rId46"/>
    <p:sldId id="1279" r:id="rId47"/>
    <p:sldId id="1280" r:id="rId48"/>
    <p:sldId id="1281" r:id="rId49"/>
    <p:sldId id="1282" r:id="rId50"/>
    <p:sldId id="1283" r:id="rId51"/>
    <p:sldId id="1284" r:id="rId52"/>
    <p:sldId id="1285" r:id="rId53"/>
    <p:sldId id="1286" r:id="rId54"/>
    <p:sldId id="1287" r:id="rId55"/>
  </p:sldIdLst>
  <p:sldSz cx="9144000" cy="6858000" type="screen4x3"/>
  <p:notesSz cx="10234613" cy="70993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Marwede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9933"/>
    <a:srgbClr val="99FF99"/>
    <a:srgbClr val="00FFFF"/>
    <a:srgbClr val="FF33CC"/>
    <a:srgbClr val="33CC33"/>
    <a:srgbClr val="99CCFF"/>
    <a:srgbClr val="FFCC99"/>
    <a:srgbClr val="FFCC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5" autoAdjust="0"/>
    <p:restoredTop sz="87363" autoAdjust="0"/>
  </p:normalViewPr>
  <p:slideViewPr>
    <p:cSldViewPr>
      <p:cViewPr varScale="1">
        <p:scale>
          <a:sx n="56" d="100"/>
          <a:sy n="56" d="100"/>
        </p:scale>
        <p:origin x="1672" y="36"/>
      </p:cViewPr>
      <p:guideLst>
        <p:guide orient="horz" pos="316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00" d="100"/>
          <a:sy n="100" d="100"/>
        </p:scale>
        <p:origin x="-58" y="1675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3888" cy="354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68" tIns="45784" rIns="91568" bIns="45784" numCol="1" anchor="t" anchorCtr="0" compatLnSpc="1">
            <a:prstTxWarp prst="textNoShape">
              <a:avLst/>
            </a:prstTxWarp>
          </a:bodyPr>
          <a:lstStyle>
            <a:lvl1pPr defTabSz="915988" eaLnBrk="0" hangingPunct="0">
              <a:defRPr kumimoji="0" sz="120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3887" cy="354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68" tIns="45784" rIns="91568" bIns="45784" numCol="1" anchor="t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kumimoji="0" sz="120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3700"/>
            <a:ext cx="4433888" cy="354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68" tIns="45784" rIns="91568" bIns="45784" numCol="1" anchor="b" anchorCtr="0" compatLnSpc="1">
            <a:prstTxWarp prst="textNoShape">
              <a:avLst/>
            </a:prstTxWarp>
          </a:bodyPr>
          <a:lstStyle>
            <a:lvl1pPr defTabSz="915988" eaLnBrk="0" hangingPunct="0">
              <a:defRPr kumimoji="0" sz="120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233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3700"/>
            <a:ext cx="4433887" cy="354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68" tIns="45784" rIns="91568" bIns="45784" numCol="1" anchor="b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kumimoji="0" sz="1200">
                <a:latin typeface="Times New Roman" panose="02020603050405020304" pitchFamily="18" charset="0"/>
              </a:defRPr>
            </a:lvl1pPr>
          </a:lstStyle>
          <a:p>
            <a:fld id="{A0BE11CB-2C9D-418D-AA88-8D8F8A0C7AC1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842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3888" cy="354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0" tIns="49520" rIns="99040" bIns="49520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kumimoji="1" sz="130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00725" y="0"/>
            <a:ext cx="4433888" cy="354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0" tIns="49520" rIns="99040" bIns="49520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kumimoji="1" sz="130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1688" y="533400"/>
            <a:ext cx="3549650" cy="266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3663" y="3373438"/>
            <a:ext cx="7507287" cy="31924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0" tIns="49520" rIns="99040" bIns="49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69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5288"/>
            <a:ext cx="4433888" cy="354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0" tIns="49520" rIns="99040" bIns="49520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kumimoji="1" sz="130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9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00725" y="6745288"/>
            <a:ext cx="4433888" cy="354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0" tIns="49520" rIns="99040" bIns="49520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panose="02020603050405020304" pitchFamily="18" charset="0"/>
              </a:defRPr>
            </a:lvl1pPr>
          </a:lstStyle>
          <a:p>
            <a:fld id="{EF6EEB13-CE12-4FF4-956E-CED59E762266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0678358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kern="1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(16,000,000/1024)*0.5</a:t>
            </a:r>
            <a:r>
              <a:rPr kumimoji="1" lang="zh-TW" altLang="en-US" sz="1200" kern="1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1200" kern="1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sec – 1 = 7812</a:t>
            </a:r>
            <a:endParaRPr kumimoji="1" lang="zh-TW" altLang="en-US" sz="1200" kern="1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TIMSK1: timer/counter interrupt mask register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OCIE1A: output compare A match interrupt enable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EEB13-CE12-4FF4-956E-CED59E762266}" type="slidenum">
              <a:rPr lang="zh-TW" altLang="en-US" smtClean="0"/>
              <a:pPr/>
              <a:t>8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3990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EEF703-A619-4889-95DC-465EFE4F83EA}" type="slidenum">
              <a:rPr lang="zh-TW" altLang="en-US" smtClean="0"/>
              <a:pPr>
                <a:defRPr/>
              </a:pPr>
              <a:t>12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53869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Non-blocking: unsigned long </a:t>
            </a:r>
            <a:r>
              <a:rPr lang="en-US" altLang="zh-TW" b="1" dirty="0" err="1"/>
              <a:t>millis</a:t>
            </a:r>
            <a:r>
              <a:rPr lang="en-US" altLang="zh-TW" b="1" dirty="0"/>
              <a:t>()</a:t>
            </a:r>
          </a:p>
          <a:p>
            <a:pPr lvl="1"/>
            <a:r>
              <a:rPr lang="en-US" altLang="zh-TW" dirty="0"/>
              <a:t>Returns the number of milliseconds since the current program started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EEB13-CE12-4FF4-956E-CED59E762266}" type="slidenum">
              <a:rPr lang="zh-TW" altLang="en-US" smtClean="0"/>
              <a:pPr/>
              <a:t>13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39248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nl-NL" altLang="zh-TW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inverting summer Op Amp circuit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987E-F49D-41F0-8708-86B5D525514B}" type="slidenum">
              <a:rPr lang="zh-TW" altLang="en-US" smtClean="0"/>
              <a:pPr/>
              <a:t>16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52245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987E-F49D-41F0-8708-86B5D525514B}" type="slidenum">
              <a:rPr lang="zh-TW" altLang="en-US" smtClean="0"/>
              <a:pPr/>
              <a:t>18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2522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http://garretlab.web.fc2.com/en/arduino/inside/arduino/wiring_analog.c/analogWrite.html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987E-F49D-41F0-8708-86B5D525514B}" type="slidenum">
              <a:rPr lang="zh-TW" altLang="en-US" smtClean="0"/>
              <a:pPr/>
              <a:t>24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52811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INPUT_PULLUP: Use built-in 20K </a:t>
            </a:r>
            <a:r>
              <a:rPr lang="en-US" altLang="zh-TW" dirty="0" err="1"/>
              <a:t>pullup</a:t>
            </a:r>
            <a:r>
              <a:rPr lang="en-US" altLang="zh-TW" dirty="0"/>
              <a:t> resistors in the </a:t>
            </a:r>
            <a:r>
              <a:rPr lang="en-US" altLang="zh-TW" dirty="0" err="1"/>
              <a:t>Atmega</a:t>
            </a:r>
            <a:r>
              <a:rPr lang="en-US" altLang="zh-TW" dirty="0"/>
              <a:t> chip, which effectively inverts the behavior of the INPUT mode, where HIGH means the sensor is off, and LOW means the sensor is on. When connecting a sensor to a pin configured with INPUT_PULLUP, the other end should be connected to ground. In the case of a simple switch, this causes the pin to read HIGH (pull-up to 5V) when the switch is open, and LOW when the switch is pressed.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931DF-18EC-4525-9649-E7BA5D758270}" type="slidenum">
              <a:rPr lang="zh-TW" altLang="en-US" smtClean="0"/>
              <a:pPr/>
              <a:t>30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3974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新細明體" charset="0"/>
                <a:cs typeface="新細明體" charset="0"/>
              </a:rPr>
              <a:t>Reads the value from the specified analog pin. The Arduino Uno board contains a 6 channel, 10-bit analog to digital converter. It will map input voltages between 0 and 5 volts into integer values between 0 and 1023. This yields a resolution between readings of: 5 volts / 1024 units or, .0049 volts (4.9 mV) per unit. The input range and resolution can be changed using </a:t>
            </a:r>
            <a:r>
              <a:rPr kumimoji="1"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Times New Roman" charset="0"/>
                <a:ea typeface="新細明體" charset="0"/>
                <a:cs typeface="新細明體" charset="0"/>
              </a:rPr>
              <a:t>analogReference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新細明體" charset="0"/>
                <a:cs typeface="新細明體" charset="0"/>
              </a:rPr>
              <a:t>().</a:t>
            </a:r>
          </a:p>
          <a:p>
            <a:pPr rtl="0"/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新細明體" charset="0"/>
                <a:cs typeface="新細明體" charset="0"/>
              </a:rPr>
              <a:t>It takes about 100 microseconds (0.0001 s) to read an analog input, so the maximum reading rate is about 10,000 times a second.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EEF703-A619-4889-95DC-465EFE4F83EA}" type="slidenum">
              <a:rPr lang="zh-TW" altLang="en-US" smtClean="0"/>
              <a:pPr>
                <a:defRPr/>
              </a:pPr>
              <a:t>43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8084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0" y="6138863"/>
            <a:ext cx="9144000" cy="719137"/>
          </a:xfrm>
          <a:prstGeom prst="rect">
            <a:avLst/>
          </a:prstGeom>
          <a:solidFill>
            <a:srgbClr val="7F108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Calibri" pitchFamily="34" charset="0"/>
            </a:endParaRPr>
          </a:p>
        </p:txBody>
      </p:sp>
      <p:pic>
        <p:nvPicPr>
          <p:cNvPr id="5" name="Picture 11" descr="清大LOGO(鳥)"/>
          <p:cNvPicPr>
            <a:picLocks noChangeAspect="1" noChangeArrowheads="1"/>
          </p:cNvPicPr>
          <p:nvPr userDrawn="1"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0163"/>
            <a:ext cx="161925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清大書法字 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6210300"/>
            <a:ext cx="2087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682625" y="6553200"/>
            <a:ext cx="252095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400">
                <a:solidFill>
                  <a:schemeClr val="bg1"/>
                </a:solidFill>
                <a:latin typeface="Arial" pitchFamily="34" charset="0"/>
              </a:rPr>
              <a:t>National Tsing Hua University</a:t>
            </a:r>
          </a:p>
        </p:txBody>
      </p:sp>
      <p:pic>
        <p:nvPicPr>
          <p:cNvPr id="8" name="Picture 13" descr="清大LOGO(圓)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181725"/>
            <a:ext cx="68421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692150"/>
            <a:ext cx="8010525" cy="2382838"/>
          </a:xfrm>
        </p:spPr>
        <p:txBody>
          <a:bodyPr/>
          <a:lstStyle>
            <a:lvl1pPr algn="ctr">
              <a:lnSpc>
                <a:spcPct val="100000"/>
              </a:lnSpc>
              <a:defRPr sz="4400"/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716338"/>
            <a:ext cx="7778750" cy="1584325"/>
          </a:xfrm>
        </p:spPr>
        <p:txBody>
          <a:bodyPr/>
          <a:lstStyle>
            <a:lvl1pPr marL="0" indent="0" algn="ctr">
              <a:spcBef>
                <a:spcPct val="15000"/>
              </a:spcBef>
              <a:buFontTx/>
              <a:buNone/>
              <a:defRPr sz="3200"/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11200" y="6229350"/>
            <a:ext cx="1930400" cy="514350"/>
          </a:xfrm>
          <a:prstGeom prst="rect">
            <a:avLst/>
          </a:prstGeom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kumimoji="0"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endParaRPr lang="zh-TW" altLang="zh-TW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/>
            </a:lvl1pPr>
          </a:lstStyle>
          <a:p>
            <a:fld id="{ADA494F0-93F2-4833-8642-70EAF76E9F3E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088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23B9D-1627-428B-9DE5-1BBC89274CF2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6095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9550" y="228600"/>
            <a:ext cx="2051050" cy="58642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00750" cy="58642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D4166B-52E3-401C-8D9E-3D7DDDD0DC22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501603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5825" y="381000"/>
            <a:ext cx="7953375" cy="962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93763" y="1638300"/>
            <a:ext cx="3892550" cy="4629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線上圖像版面配置區 3"/>
          <p:cNvSpPr>
            <a:spLocks noGrp="1"/>
          </p:cNvSpPr>
          <p:nvPr>
            <p:ph type="clipArt" sz="half" idx="2"/>
          </p:nvPr>
        </p:nvSpPr>
        <p:spPr>
          <a:xfrm>
            <a:off x="4938713" y="1638300"/>
            <a:ext cx="3892550" cy="4629150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ea typeface="標楷體" panose="03000509000000000000" pitchFamily="65" charset="-120"/>
              </a:defRPr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4290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ED10BB3-AF5C-43AB-A1E2-93EE963D681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8307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 altLang="zh-TW"/>
          </a:p>
        </p:txBody>
      </p:sp>
    </p:spTree>
    <p:extLst>
      <p:ext uri="{BB962C8B-B14F-4D97-AF65-F5344CB8AC3E}">
        <p14:creationId xmlns:p14="http://schemas.microsoft.com/office/powerpoint/2010/main" val="403424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 altLang="zh-TW"/>
          </a:p>
        </p:txBody>
      </p:sp>
    </p:spTree>
    <p:extLst>
      <p:ext uri="{BB962C8B-B14F-4D97-AF65-F5344CB8AC3E}">
        <p14:creationId xmlns:p14="http://schemas.microsoft.com/office/powerpoint/2010/main" val="321835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F8A0A4-1A2F-4B89-B3C7-02C31CE3A532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3817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18C6F5-E875-4294-983F-0C98D29C71E2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8855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06400" y="1052736"/>
            <a:ext cx="4032250" cy="504008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91050" y="1052736"/>
            <a:ext cx="4157414" cy="504008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B092A-BDAC-4842-B150-2BA3BE831A2E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1114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F206AD-E6B4-4380-9510-9262C6BAD3AB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044420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26518-2301-4288-8958-BDA5B1B754F8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1958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8F8FC3-5E9A-4038-B5A8-66BD6BC00F38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68272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CD4846-DA3B-40DF-B5CF-8C74617F3C43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64158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8FEB29-1780-42CD-B804-8F89355597EA}" type="slidenum">
              <a:rPr lang="zh-TW" altLang="en-US"/>
              <a:pPr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00221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10"/>
          <p:cNvSpPr>
            <a:spLocks noChangeArrowheads="1"/>
          </p:cNvSpPr>
          <p:nvPr userDrawn="1"/>
        </p:nvSpPr>
        <p:spPr bwMode="auto">
          <a:xfrm>
            <a:off x="0" y="6138863"/>
            <a:ext cx="9144000" cy="719137"/>
          </a:xfrm>
          <a:prstGeom prst="rect">
            <a:avLst/>
          </a:prstGeom>
          <a:solidFill>
            <a:srgbClr val="7F108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Calibri" pitchFamily="34" charset="0"/>
            </a:endParaRPr>
          </a:p>
        </p:txBody>
      </p:sp>
      <p:pic>
        <p:nvPicPr>
          <p:cNvPr id="124931" name="Picture 11" descr="清大LOGO(鳥)"/>
          <p:cNvPicPr>
            <a:picLocks noChangeAspect="1" noChangeArrowheads="1"/>
          </p:cNvPicPr>
          <p:nvPr userDrawn="1"/>
        </p:nvPicPr>
        <p:blipFill>
          <a:blip r:embed="rId16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0163"/>
            <a:ext cx="161925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342064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052736"/>
            <a:ext cx="8342064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50000"/>
              </a:spcBef>
              <a:defRPr kumimoji="0"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endParaRPr lang="en-US" altLang="zh-TW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50000"/>
              </a:spcBef>
              <a:defRPr kumimoji="0"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00019357-62ED-46DA-9758-0BDF6BF309D1}" type="slidenum">
              <a:rPr lang="zh-TW" altLang="en-US"/>
              <a:pPr/>
              <a:t>‹#›</a:t>
            </a:fld>
            <a:endParaRPr lang="zh-TW" altLang="zh-TW"/>
          </a:p>
        </p:txBody>
      </p:sp>
      <p:sp>
        <p:nvSpPr>
          <p:cNvPr id="4105" name="Rectangle 9"/>
          <p:cNvSpPr>
            <a:spLocks noChangeArrowheads="1"/>
          </p:cNvSpPr>
          <p:nvPr userDrawn="1"/>
        </p:nvSpPr>
        <p:spPr bwMode="auto">
          <a:xfrm>
            <a:off x="0" y="908050"/>
            <a:ext cx="9144000" cy="144463"/>
          </a:xfrm>
          <a:prstGeom prst="rect">
            <a:avLst/>
          </a:prstGeom>
          <a:solidFill>
            <a:srgbClr val="7F108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Calibri" pitchFamily="34" charset="0"/>
            </a:endParaRPr>
          </a:p>
        </p:txBody>
      </p:sp>
      <p:pic>
        <p:nvPicPr>
          <p:cNvPr id="124937" name="Picture 14" descr="清大書法字 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6210300"/>
            <a:ext cx="2087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1" name="Text Box 15"/>
          <p:cNvSpPr txBox="1">
            <a:spLocks noChangeArrowheads="1"/>
          </p:cNvSpPr>
          <p:nvPr userDrawn="1"/>
        </p:nvSpPr>
        <p:spPr bwMode="auto">
          <a:xfrm>
            <a:off x="682625" y="6553200"/>
            <a:ext cx="252095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400">
                <a:solidFill>
                  <a:schemeClr val="bg1"/>
                </a:solidFill>
                <a:latin typeface="Arial" pitchFamily="34" charset="0"/>
              </a:rPr>
              <a:t>National Tsing Hua University</a:t>
            </a:r>
          </a:p>
        </p:txBody>
      </p:sp>
      <p:pic>
        <p:nvPicPr>
          <p:cNvPr id="124939" name="Picture 13" descr="清大LOGO(圓)"/>
          <p:cNvPicPr>
            <a:picLocks noChangeAspect="1" noChangeArrowheads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181725"/>
            <a:ext cx="68421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2" r:id="rId3"/>
    <p:sldLayoutId id="2147483661" r:id="rId4"/>
    <p:sldLayoutId id="2147483660" r:id="rId5"/>
    <p:sldLayoutId id="2147483659" r:id="rId6"/>
    <p:sldLayoutId id="2147483658" r:id="rId7"/>
    <p:sldLayoutId id="2147483657" r:id="rId8"/>
    <p:sldLayoutId id="2147483656" r:id="rId9"/>
    <p:sldLayoutId id="2147483655" r:id="rId10"/>
    <p:sldLayoutId id="2147483654" r:id="rId11"/>
    <p:sldLayoutId id="2147483667" r:id="rId12"/>
    <p:sldLayoutId id="2147483668" r:id="rId13"/>
    <p:sldLayoutId id="2147483669" r:id="rId14"/>
  </p:sldLayoutIdLst>
  <p:hf sldNum="0"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ts val="300"/>
        </a:spcBef>
        <a:spcAft>
          <a:spcPct val="0"/>
        </a:spcAft>
        <a:buClr>
          <a:srgbClr val="0000FF"/>
        </a:buClr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Symbol" panose="05050102010706020507" pitchFamily="18" charset="2"/>
        <a:buChar char="-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­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Char char="–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86" name="Rectangle 10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200" b="0" dirty="0">
                <a:solidFill>
                  <a:schemeClr val="accent1"/>
                </a:solidFill>
                <a:latin typeface="Arial" panose="020B0604020202020204" pitchFamily="34" charset="0"/>
              </a:rPr>
              <a:t>CS4101 </a:t>
            </a:r>
            <a:r>
              <a:rPr lang="zh-TW" altLang="en-US" sz="3200" b="0" dirty="0">
                <a:solidFill>
                  <a:schemeClr val="accent1"/>
                </a:solidFill>
                <a:latin typeface="Arial" panose="020B0604020202020204" pitchFamily="34" charset="0"/>
              </a:rPr>
              <a:t>嵌入式系統概論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>
                <a:solidFill>
                  <a:srgbClr val="0000FF"/>
                </a:solidFill>
              </a:rPr>
              <a:t>Interrupt and DAC</a:t>
            </a:r>
          </a:p>
        </p:txBody>
      </p:sp>
      <p:sp>
        <p:nvSpPr>
          <p:cNvPr id="510987" name="Rectangle 11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2800" dirty="0"/>
              <a:t>Prof. Chung-Ta King</a:t>
            </a:r>
          </a:p>
          <a:p>
            <a:r>
              <a:rPr lang="en-US" altLang="zh-TW" sz="2400" dirty="0"/>
              <a:t>Department of Computer Science</a:t>
            </a:r>
          </a:p>
          <a:p>
            <a:r>
              <a:rPr lang="en-US" altLang="zh-TW" sz="2400" dirty="0"/>
              <a:t>National Tsing Hua University, Taiwan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09895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TW" dirty="0"/>
              <a:t>Sample Code for Interrupt with ISR()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4F8DA-99A1-4CF9-A981-2621FECEC23E}" type="slidenum">
              <a:rPr lang="zh-TW" altLang="en-US" smtClean="0"/>
              <a:pPr/>
              <a:t>9</a:t>
            </a:fld>
            <a:endParaRPr lang="zh-TW" altLang="zh-TW"/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318703" y="1484784"/>
            <a:ext cx="8379594" cy="4104456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36000" tIns="36000" rIns="36000" bIns="36000"/>
          <a:lstStyle/>
          <a:p>
            <a:r>
              <a:rPr lang="en-US" altLang="zh-TW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ISR(TIMER1_COMPA_vect)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// Timer1 ISR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(toggle)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HIGH);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toggle = 0 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 else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</a:t>
            </a:r>
            <a:r>
              <a:rPr lang="zh-TW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LOW); 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toggle = 1;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直線圖說文字 1 8"/>
          <p:cNvSpPr/>
          <p:nvPr/>
        </p:nvSpPr>
        <p:spPr bwMode="auto">
          <a:xfrm>
            <a:off x="5724128" y="2204864"/>
            <a:ext cx="2304256" cy="1152128"/>
          </a:xfrm>
          <a:prstGeom prst="borderCallout1">
            <a:avLst>
              <a:gd name="adj1" fmla="val 12110"/>
              <a:gd name="adj2" fmla="val -797"/>
              <a:gd name="adj3" fmla="val -39219"/>
              <a:gd name="adj4" fmla="val -10396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標楷體" charset="0"/>
                <a:cs typeface="標楷體" charset="0"/>
              </a:rPr>
              <a:t>Executed</a:t>
            </a:r>
            <a:r>
              <a:rPr kumimoji="0" lang="en-US" altLang="zh-TW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標楷體" charset="0"/>
                <a:cs typeface="標楷體" charset="0"/>
              </a:rPr>
              <a:t> whenever timer compare matches OCR1A 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標楷體" charset="0"/>
              <a:cs typeface="標楷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19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Arduino External Interrupts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digital pins can be used for external interrupts</a:t>
            </a:r>
          </a:p>
          <a:p>
            <a:pPr lvl="1"/>
            <a:r>
              <a:rPr lang="en-US" altLang="zh-TW" dirty="0"/>
              <a:t>INT0 is mapped to Pin2</a:t>
            </a:r>
          </a:p>
          <a:p>
            <a:pPr lvl="1"/>
            <a:r>
              <a:rPr lang="en-US" altLang="zh-TW" dirty="0"/>
              <a:t>INT1 is mapped to Pin3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Other pins can be monitored by pin change interrupts</a:t>
            </a:r>
            <a:endParaRPr lang="en-US" altLang="zh-TW" dirty="0"/>
          </a:p>
          <a:p>
            <a:r>
              <a:rPr lang="en-US" altLang="zh-TW" dirty="0"/>
              <a:t>Functions for external interrupts:</a:t>
            </a:r>
          </a:p>
          <a:p>
            <a:pPr lvl="1"/>
            <a:r>
              <a:rPr lang="en-US" altLang="zh-TW" i="1" dirty="0" err="1">
                <a:solidFill>
                  <a:srgbClr val="FF0000"/>
                </a:solidFill>
              </a:rPr>
              <a:t>attachInterrupt</a:t>
            </a:r>
            <a:r>
              <a:rPr lang="en-US" altLang="zh-TW" i="1" dirty="0">
                <a:solidFill>
                  <a:srgbClr val="FF0000"/>
                </a:solidFill>
              </a:rPr>
              <a:t>(interrupt, function, mode)</a:t>
            </a:r>
          </a:p>
          <a:p>
            <a:pPr lvl="2"/>
            <a:r>
              <a:rPr lang="en-US" altLang="zh-TW" dirty="0"/>
              <a:t>interrupt: 0 or 1 for INT0 or INT1</a:t>
            </a:r>
          </a:p>
          <a:p>
            <a:pPr lvl="2"/>
            <a:r>
              <a:rPr lang="en-US" altLang="zh-TW" dirty="0"/>
              <a:t>function: interrupt function to call</a:t>
            </a:r>
          </a:p>
          <a:p>
            <a:pPr lvl="2"/>
            <a:r>
              <a:rPr lang="en-US" altLang="zh-TW" dirty="0"/>
              <a:t>mode: LOW, CHANGE, RISING, FALLING</a:t>
            </a:r>
          </a:p>
          <a:p>
            <a:pPr lvl="1"/>
            <a:r>
              <a:rPr lang="en-US" altLang="zh-TW" i="1" dirty="0" err="1"/>
              <a:t>detachInterrupt</a:t>
            </a:r>
            <a:r>
              <a:rPr lang="en-US" altLang="zh-TW" i="1" dirty="0"/>
              <a:t>(interrupt)</a:t>
            </a:r>
          </a:p>
          <a:p>
            <a:pPr lvl="1"/>
            <a:r>
              <a:rPr lang="en-US" altLang="zh-TW" i="1" dirty="0"/>
              <a:t>interrupts( )</a:t>
            </a:r>
            <a:r>
              <a:rPr lang="en-US" altLang="zh-TW" dirty="0"/>
              <a:t>: enable interrupts, i.e. </a:t>
            </a:r>
            <a:r>
              <a:rPr lang="en-US" altLang="zh-TW" dirty="0" err="1"/>
              <a:t>sei</a:t>
            </a:r>
            <a:r>
              <a:rPr lang="en-US" altLang="zh-TW" dirty="0"/>
              <a:t>( )</a:t>
            </a:r>
          </a:p>
          <a:p>
            <a:pPr lvl="1"/>
            <a:r>
              <a:rPr lang="en-US" altLang="zh-TW" i="1" dirty="0" err="1"/>
              <a:t>noInterrupts</a:t>
            </a:r>
            <a:r>
              <a:rPr lang="en-US" altLang="zh-TW" i="1" dirty="0"/>
              <a:t>( )</a:t>
            </a:r>
            <a:r>
              <a:rPr lang="en-US" altLang="zh-TW" dirty="0"/>
              <a:t>: disable interrupts, i.e. cli( 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EAD3E7-B039-4A93-AACD-1369AB5C0DA9}" type="slidenum">
              <a:rPr lang="zh-TW" altLang="en-US" smtClean="0"/>
              <a:pPr/>
              <a:t>10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76057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in </a:t>
            </a:r>
            <a:r>
              <a:rPr lang="en-US" altLang="zh-TW" dirty="0" err="1"/>
              <a:t>attachInterrupt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LOW: </a:t>
            </a:r>
          </a:p>
          <a:p>
            <a:pPr lvl="1"/>
            <a:r>
              <a:rPr lang="en-US" altLang="zh-TW" dirty="0"/>
              <a:t>Trigger the interrupt whenever the pin is low</a:t>
            </a:r>
          </a:p>
          <a:p>
            <a:r>
              <a:rPr lang="en-US" altLang="zh-TW" dirty="0"/>
              <a:t>CHANGE: </a:t>
            </a:r>
          </a:p>
          <a:p>
            <a:pPr lvl="1"/>
            <a:r>
              <a:rPr lang="en-US" altLang="zh-TW" dirty="0"/>
              <a:t>Trigger the interrupt whenever the pin changes value</a:t>
            </a:r>
          </a:p>
          <a:p>
            <a:r>
              <a:rPr lang="en-US" altLang="zh-TW" dirty="0"/>
              <a:t>RISING: </a:t>
            </a:r>
          </a:p>
          <a:p>
            <a:pPr lvl="1"/>
            <a:r>
              <a:rPr lang="en-US" altLang="zh-TW" dirty="0"/>
              <a:t>Trigger when the pin goes from low to high</a:t>
            </a:r>
          </a:p>
          <a:p>
            <a:r>
              <a:rPr lang="en-US" altLang="zh-TW" dirty="0"/>
              <a:t>FALLING: </a:t>
            </a:r>
          </a:p>
          <a:p>
            <a:pPr lvl="1"/>
            <a:r>
              <a:rPr lang="en-US" altLang="zh-TW" dirty="0"/>
              <a:t>Trigger when the pin goes from high to low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EAD3E7-B039-4A93-AACD-1369AB5C0DA9}" type="slidenum">
              <a:rPr lang="zh-TW" altLang="en-US" smtClean="0"/>
              <a:pPr/>
              <a:t>11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21211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TW" dirty="0"/>
              <a:t>Sample Code for External Interrupts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Button click switches LED; button connected to pin 2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4F8DA-99A1-4CF9-A981-2621FECEC23E}" type="slidenum">
              <a:rPr lang="zh-TW" altLang="en-US" smtClean="0"/>
              <a:pPr/>
              <a:t>12</a:t>
            </a:fld>
            <a:endParaRPr lang="zh-TW" altLang="zh-TW"/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395536" y="1607936"/>
            <a:ext cx="8294260" cy="4413352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36000" tIns="36000" rIns="36000" bIns="36000"/>
          <a:lstStyle/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led_pin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13;</a:t>
            </a:r>
          </a:p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button_int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    // INT0 is on pin 2</a:t>
            </a:r>
          </a:p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toggle_on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false;  // Button click switches LED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attachInterrupt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button_int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handle_click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RISING);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Register handler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toggle_on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led_pin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HIGH);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 else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led_pin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LOW);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弧形 2"/>
          <p:cNvSpPr/>
          <p:nvPr/>
        </p:nvSpPr>
        <p:spPr bwMode="auto">
          <a:xfrm>
            <a:off x="251520" y="4221088"/>
            <a:ext cx="490716" cy="1440160"/>
          </a:xfrm>
          <a:prstGeom prst="arc">
            <a:avLst>
              <a:gd name="adj1" fmla="val 1915508"/>
              <a:gd name="adj2" fmla="val 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821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TW" dirty="0"/>
              <a:t>Sample Code for External Interrupts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4F8DA-99A1-4CF9-A981-2621FECEC23E}" type="slidenum">
              <a:rPr lang="zh-TW" altLang="en-US" smtClean="0"/>
              <a:pPr/>
              <a:t>13</a:t>
            </a:fld>
            <a:endParaRPr lang="zh-TW" altLang="zh-TW"/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318703" y="1196752"/>
            <a:ext cx="8379594" cy="4752528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36000" tIns="36000" rIns="36000" bIns="36000"/>
          <a:lstStyle/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button ISR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handle_click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// button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debouncing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toggle LED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static unsigned </a:t>
            </a:r>
            <a:r>
              <a:rPr lang="en-US" altLang="zh-TW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last_int_time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unsigned long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int_time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millis</a:t>
            </a:r>
            <a:r>
              <a:rPr lang="en-US" altLang="zh-TW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// Read the clock</a:t>
            </a:r>
          </a:p>
          <a:p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int_time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last_int_time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200 ) {  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// Ignore when &lt; 200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msec</a:t>
            </a:r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toggle_on</a:t>
            </a:r>
            <a:r>
              <a:rPr lang="en-US" altLang="zh-TW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!</a:t>
            </a:r>
            <a:r>
              <a:rPr lang="en-US" altLang="zh-TW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toggle_on</a:t>
            </a:r>
            <a:r>
              <a:rPr lang="en-US" altLang="zh-TW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switch LED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last_int_time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int_time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05" y="3677897"/>
            <a:ext cx="3226395" cy="227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233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Interrupts on Arduino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Digital-to-analog converter (DAC) and Pulse-width modulation (PWM)</a:t>
            </a:r>
          </a:p>
          <a:p>
            <a:r>
              <a:rPr lang="en-US" altLang="zh-TW" dirty="0"/>
              <a:t>ADC on Arduino UNO</a:t>
            </a:r>
          </a:p>
          <a:p>
            <a:r>
              <a:rPr lang="en-US" altLang="zh-TW" dirty="0"/>
              <a:t>Sensors</a:t>
            </a:r>
          </a:p>
          <a:p>
            <a:r>
              <a:rPr lang="en-US" altLang="zh-TW" dirty="0"/>
              <a:t>Actuation by stepper motor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EA5B4C-2E95-473F-9B1F-319D90A12652}" type="slidenum">
              <a:rPr lang="zh-TW" altLang="en-US" smtClean="0"/>
              <a:pPr/>
              <a:t>14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0609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Analog and Digital Conversion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have learned that we can quantify a nature value by ADC.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We can also transform digital value into analog signals, e.g. control motors, generate sounds, ...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15</a:t>
            </a:fld>
            <a:endParaRPr lang="zh-TW" altLang="zh-TW"/>
          </a:p>
        </p:txBody>
      </p:sp>
      <p:pic>
        <p:nvPicPr>
          <p:cNvPr id="5" name="Picture 2" descr="ADC Symb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3768" y="2132856"/>
            <a:ext cx="4486275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向右箭號 5"/>
          <p:cNvSpPr>
            <a:spLocks noChangeArrowheads="1"/>
          </p:cNvSpPr>
          <p:nvPr/>
        </p:nvSpPr>
        <p:spPr bwMode="auto">
          <a:xfrm>
            <a:off x="828352" y="2204913"/>
            <a:ext cx="1655763" cy="865187"/>
          </a:xfrm>
          <a:prstGeom prst="rightArrow">
            <a:avLst>
              <a:gd name="adj1" fmla="val 50000"/>
              <a:gd name="adj2" fmla="val 49926"/>
            </a:avLst>
          </a:prstGeom>
          <a:solidFill>
            <a:srgbClr val="33CC33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800" b="1" dirty="0">
                <a:solidFill>
                  <a:schemeClr val="lt1"/>
                </a:solidFill>
                <a:latin typeface="+mn-lt"/>
                <a:ea typeface="+mn-ea"/>
              </a:rPr>
              <a:t>Analog signal</a:t>
            </a:r>
            <a:endParaRPr lang="zh-TW" altLang="en-US" sz="1800" b="1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向右箭號 6"/>
          <p:cNvSpPr>
            <a:spLocks noChangeArrowheads="1"/>
          </p:cNvSpPr>
          <p:nvPr/>
        </p:nvSpPr>
        <p:spPr bwMode="auto">
          <a:xfrm>
            <a:off x="6876603" y="2204913"/>
            <a:ext cx="1655763" cy="865187"/>
          </a:xfrm>
          <a:prstGeom prst="rightArrow">
            <a:avLst>
              <a:gd name="adj1" fmla="val 50000"/>
              <a:gd name="adj2" fmla="val 49926"/>
            </a:avLst>
          </a:prstGeom>
          <a:solidFill>
            <a:srgbClr val="33CC33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800" b="1" dirty="0">
                <a:solidFill>
                  <a:schemeClr val="lt1"/>
                </a:solidFill>
                <a:latin typeface="+mn-lt"/>
                <a:ea typeface="+mn-ea"/>
              </a:rPr>
              <a:t>Digital signal</a:t>
            </a:r>
            <a:endParaRPr lang="zh-TW" altLang="en-US" sz="1800" b="1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560355" y="4710168"/>
            <a:ext cx="8265479" cy="1311118"/>
            <a:chOff x="560355" y="4710168"/>
            <a:chExt cx="8265479" cy="1311118"/>
          </a:xfrm>
        </p:grpSpPr>
        <p:sp>
          <p:nvSpPr>
            <p:cNvPr id="16" name="五邊形 15"/>
            <p:cNvSpPr/>
            <p:nvPr/>
          </p:nvSpPr>
          <p:spPr bwMode="auto">
            <a:xfrm>
              <a:off x="3709366" y="4941167"/>
              <a:ext cx="2081431" cy="1080119"/>
            </a:xfrm>
            <a:prstGeom prst="homePlate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dirty="0">
                <a:latin typeface="+mn-lt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rPr>
                <a:t>DAC</a:t>
              </a:r>
            </a:p>
          </p:txBody>
        </p:sp>
        <p:cxnSp>
          <p:nvCxnSpPr>
            <p:cNvPr id="17" name="直線單箭頭接點 16"/>
            <p:cNvCxnSpPr>
              <a:stCxn id="16" idx="3"/>
            </p:cNvCxnSpPr>
            <p:nvPr/>
          </p:nvCxnSpPr>
          <p:spPr bwMode="auto">
            <a:xfrm>
              <a:off x="5790797" y="5481227"/>
              <a:ext cx="970140" cy="8216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文字方塊 17"/>
            <p:cNvSpPr txBox="1"/>
            <p:nvPr/>
          </p:nvSpPr>
          <p:spPr>
            <a:xfrm>
              <a:off x="6993282" y="4731708"/>
              <a:ext cx="18325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n-lt"/>
                </a:rPr>
                <a:t>Analog signal</a:t>
              </a:r>
              <a:endParaRPr lang="zh-TW" altLang="en-US" dirty="0">
                <a:latin typeface="+mn-lt"/>
              </a:endParaRPr>
            </a:p>
          </p:txBody>
        </p:sp>
        <p:cxnSp>
          <p:nvCxnSpPr>
            <p:cNvPr id="19" name="直線接點 18"/>
            <p:cNvCxnSpPr/>
            <p:nvPr/>
          </p:nvCxnSpPr>
          <p:spPr bwMode="auto">
            <a:xfrm>
              <a:off x="2382929" y="5094209"/>
              <a:ext cx="1326437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線接點 19"/>
            <p:cNvCxnSpPr/>
            <p:nvPr/>
          </p:nvCxnSpPr>
          <p:spPr bwMode="auto">
            <a:xfrm>
              <a:off x="2382929" y="5289496"/>
              <a:ext cx="1326437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接點 20"/>
            <p:cNvCxnSpPr/>
            <p:nvPr/>
          </p:nvCxnSpPr>
          <p:spPr bwMode="auto">
            <a:xfrm>
              <a:off x="2382929" y="5489446"/>
              <a:ext cx="1326437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接點 21"/>
            <p:cNvCxnSpPr/>
            <p:nvPr/>
          </p:nvCxnSpPr>
          <p:spPr bwMode="auto">
            <a:xfrm>
              <a:off x="2382929" y="5854964"/>
              <a:ext cx="1326437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接點 22"/>
            <p:cNvCxnSpPr/>
            <p:nvPr/>
          </p:nvCxnSpPr>
          <p:spPr bwMode="auto">
            <a:xfrm>
              <a:off x="2382929" y="5672206"/>
              <a:ext cx="1326437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文字方塊 23"/>
            <p:cNvSpPr txBox="1"/>
            <p:nvPr/>
          </p:nvSpPr>
          <p:spPr>
            <a:xfrm>
              <a:off x="560355" y="5199586"/>
              <a:ext cx="170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n-lt"/>
                </a:rPr>
                <a:t>Binary input</a:t>
              </a:r>
              <a:endParaRPr lang="zh-TW" altLang="en-US" dirty="0">
                <a:latin typeface="+mn-lt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693846" y="5350420"/>
              <a:ext cx="344966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+mn-lt"/>
                </a:rPr>
                <a:t>IN</a:t>
              </a:r>
              <a:endParaRPr lang="zh-TW" altLang="en-US" sz="1400" dirty="0">
                <a:latin typeface="+mn-lt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5199598" y="5339358"/>
              <a:ext cx="506869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+mn-lt"/>
                </a:rPr>
                <a:t>OUT</a:t>
              </a:r>
              <a:endParaRPr lang="zh-TW" altLang="en-US" sz="1400" dirty="0">
                <a:latin typeface="+mn-lt"/>
              </a:endParaRPr>
            </a:p>
          </p:txBody>
        </p:sp>
        <p:grpSp>
          <p:nvGrpSpPr>
            <p:cNvPr id="29" name="Group 4"/>
            <p:cNvGrpSpPr>
              <a:grpSpLocks/>
            </p:cNvGrpSpPr>
            <p:nvPr/>
          </p:nvGrpSpPr>
          <p:grpSpPr bwMode="auto">
            <a:xfrm>
              <a:off x="6864688" y="4710168"/>
              <a:ext cx="1874467" cy="1311118"/>
              <a:chOff x="3456" y="2208"/>
              <a:chExt cx="1872" cy="1680"/>
            </a:xfrm>
          </p:grpSpPr>
          <p:sp>
            <p:nvSpPr>
              <p:cNvPr id="30" name="Line 5"/>
              <p:cNvSpPr>
                <a:spLocks noChangeShapeType="1"/>
              </p:cNvSpPr>
              <p:nvPr/>
            </p:nvSpPr>
            <p:spPr bwMode="auto">
              <a:xfrm flipV="1">
                <a:off x="3456" y="2208"/>
                <a:ext cx="0" cy="11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6"/>
              <p:cNvSpPr>
                <a:spLocks noChangeShapeType="1"/>
              </p:cNvSpPr>
              <p:nvPr/>
            </p:nvSpPr>
            <p:spPr bwMode="auto">
              <a:xfrm>
                <a:off x="3456" y="3360"/>
                <a:ext cx="18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3456" y="2784"/>
                <a:ext cx="1536" cy="1104"/>
              </a:xfrm>
              <a:custGeom>
                <a:avLst/>
                <a:gdLst>
                  <a:gd name="T0" fmla="*/ 0 w 1248"/>
                  <a:gd name="T1" fmla="*/ 432 h 816"/>
                  <a:gd name="T2" fmla="*/ 384 w 1248"/>
                  <a:gd name="T3" fmla="*/ 0 h 816"/>
                  <a:gd name="T4" fmla="*/ 672 w 1248"/>
                  <a:gd name="T5" fmla="*/ 432 h 816"/>
                  <a:gd name="T6" fmla="*/ 960 w 1248"/>
                  <a:gd name="T7" fmla="*/ 816 h 816"/>
                  <a:gd name="T8" fmla="*/ 1248 w 1248"/>
                  <a:gd name="T9" fmla="*/ 432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8" h="816">
                    <a:moveTo>
                      <a:pt x="0" y="432"/>
                    </a:moveTo>
                    <a:cubicBezTo>
                      <a:pt x="136" y="216"/>
                      <a:pt x="272" y="0"/>
                      <a:pt x="384" y="0"/>
                    </a:cubicBezTo>
                    <a:cubicBezTo>
                      <a:pt x="496" y="0"/>
                      <a:pt x="576" y="296"/>
                      <a:pt x="672" y="432"/>
                    </a:cubicBezTo>
                    <a:cubicBezTo>
                      <a:pt x="768" y="568"/>
                      <a:pt x="864" y="816"/>
                      <a:pt x="960" y="816"/>
                    </a:cubicBezTo>
                    <a:cubicBezTo>
                      <a:pt x="1056" y="816"/>
                      <a:pt x="1200" y="496"/>
                      <a:pt x="1248" y="43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Digital-to-Analog Converter (DAC)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DAC converts digital values into analog signals by producing different proportions of voltage according to the binary input. </a:t>
            </a:r>
          </a:p>
          <a:p>
            <a:pPr lvl="1"/>
            <a:r>
              <a:rPr lang="en-US" altLang="zh-TW" dirty="0"/>
              <a:t>Voltage can be generated</a:t>
            </a:r>
            <a:br>
              <a:rPr lang="en-US" altLang="zh-TW" dirty="0"/>
            </a:br>
            <a:r>
              <a:rPr lang="en-US" altLang="zh-TW" dirty="0"/>
              <a:t>by modifying different </a:t>
            </a:r>
            <a:br>
              <a:rPr lang="en-US" altLang="zh-TW" dirty="0"/>
            </a:br>
            <a:r>
              <a:rPr lang="en-US" altLang="zh-TW" dirty="0"/>
              <a:t>resistors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16</a:t>
            </a:fld>
            <a:endParaRPr lang="zh-TW" altLang="zh-TW"/>
          </a:p>
        </p:txBody>
      </p:sp>
      <p:grpSp>
        <p:nvGrpSpPr>
          <p:cNvPr id="8" name="Group 171"/>
          <p:cNvGrpSpPr>
            <a:grpSpLocks/>
          </p:cNvGrpSpPr>
          <p:nvPr/>
        </p:nvGrpSpPr>
        <p:grpSpPr bwMode="auto">
          <a:xfrm>
            <a:off x="4392820" y="1907792"/>
            <a:ext cx="4591180" cy="2961368"/>
            <a:chOff x="2441" y="1056"/>
            <a:chExt cx="3059" cy="1962"/>
          </a:xfrm>
        </p:grpSpPr>
        <p:sp>
          <p:nvSpPr>
            <p:cNvPr id="9" name="Line 145"/>
            <p:cNvSpPr>
              <a:spLocks noChangeShapeType="1"/>
            </p:cNvSpPr>
            <p:nvPr/>
          </p:nvSpPr>
          <p:spPr bwMode="auto">
            <a:xfrm>
              <a:off x="4322" y="1730"/>
              <a:ext cx="1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1600"/>
            </a:p>
          </p:txBody>
        </p:sp>
        <p:grpSp>
          <p:nvGrpSpPr>
            <p:cNvPr id="10" name="Group 169"/>
            <p:cNvGrpSpPr>
              <a:grpSpLocks/>
            </p:cNvGrpSpPr>
            <p:nvPr/>
          </p:nvGrpSpPr>
          <p:grpSpPr bwMode="auto">
            <a:xfrm>
              <a:off x="2441" y="1056"/>
              <a:ext cx="3059" cy="1962"/>
              <a:chOff x="2441" y="1056"/>
              <a:chExt cx="3059" cy="1962"/>
            </a:xfrm>
          </p:grpSpPr>
          <p:sp>
            <p:nvSpPr>
              <p:cNvPr id="11" name="Rectangle 144"/>
              <p:cNvSpPr>
                <a:spLocks noChangeArrowheads="1"/>
              </p:cNvSpPr>
              <p:nvPr/>
            </p:nvSpPr>
            <p:spPr bwMode="auto">
              <a:xfrm>
                <a:off x="4154" y="1590"/>
                <a:ext cx="16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sz="1600" i="1">
                    <a:latin typeface="Times New Roman" panose="02020603050405020304" pitchFamily="18" charset="0"/>
                    <a:ea typeface="Gulim" pitchFamily="34" charset="-127"/>
                  </a:rPr>
                  <a:t>I</a:t>
                </a:r>
                <a:endParaRPr lang="en-US" altLang="zh-TW" sz="1600" i="1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12" name="Group 168"/>
              <p:cNvGrpSpPr>
                <a:grpSpLocks/>
              </p:cNvGrpSpPr>
              <p:nvPr/>
            </p:nvGrpSpPr>
            <p:grpSpPr bwMode="auto">
              <a:xfrm>
                <a:off x="2441" y="1056"/>
                <a:ext cx="3059" cy="1962"/>
                <a:chOff x="2441" y="1056"/>
                <a:chExt cx="3059" cy="1962"/>
              </a:xfrm>
            </p:grpSpPr>
            <p:grpSp>
              <p:nvGrpSpPr>
                <p:cNvPr id="13" name="Group 6"/>
                <p:cNvGrpSpPr>
                  <a:grpSpLocks/>
                </p:cNvGrpSpPr>
                <p:nvPr/>
              </p:nvGrpSpPr>
              <p:grpSpPr bwMode="auto">
                <a:xfrm>
                  <a:off x="2550" y="1338"/>
                  <a:ext cx="2950" cy="1680"/>
                  <a:chOff x="2157" y="1386"/>
                  <a:chExt cx="3420" cy="2225"/>
                </a:xfrm>
              </p:grpSpPr>
              <p:grpSp>
                <p:nvGrpSpPr>
                  <p:cNvPr id="19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2157" y="1386"/>
                    <a:ext cx="3420" cy="2225"/>
                    <a:chOff x="2157" y="1386"/>
                    <a:chExt cx="3420" cy="2225"/>
                  </a:xfrm>
                </p:grpSpPr>
                <p:sp>
                  <p:nvSpPr>
                    <p:cNvPr id="21" name="Line 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35" y="2402"/>
                      <a:ext cx="145" cy="11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23" name="Line 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088"/>
                      <a:ext cx="169" cy="135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24" name="Line 10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2835" y="1628"/>
                      <a:ext cx="145" cy="12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25" name="AutoShape 11"/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4320" y="2284"/>
                      <a:ext cx="528" cy="57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58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26" name="Line 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872" y="2571"/>
                      <a:ext cx="40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27" name="Text Box 1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6" y="2331"/>
                      <a:ext cx="196" cy="2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1" hangingPunct="1"/>
                      <a:r>
                        <a:rPr lang="en-US" altLang="ko-KR" sz="1600">
                          <a:latin typeface="Arial" panose="020B0604020202020204" pitchFamily="34" charset="0"/>
                          <a:ea typeface="Gulim" pitchFamily="34" charset="-127"/>
                        </a:rPr>
                        <a:t>-</a:t>
                      </a:r>
                    </a:p>
                  </p:txBody>
                </p:sp>
                <p:sp>
                  <p:nvSpPr>
                    <p:cNvPr id="28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6" y="2569"/>
                      <a:ext cx="236" cy="2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1" hangingPunct="1"/>
                      <a:r>
                        <a:rPr lang="en-US" altLang="ko-KR" sz="1600">
                          <a:latin typeface="Arial" panose="020B0604020202020204" pitchFamily="34" charset="0"/>
                          <a:ea typeface="Gulim" pitchFamily="34" charset="-127"/>
                        </a:rPr>
                        <a:t>+</a:t>
                      </a:r>
                    </a:p>
                  </p:txBody>
                </p:sp>
                <p:sp>
                  <p:nvSpPr>
                    <p:cNvPr id="29" name="Line 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99" y="1748"/>
                      <a:ext cx="0" cy="138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30" name="Line 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99" y="2402"/>
                      <a:ext cx="38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grpSp>
                  <p:nvGrpSpPr>
                    <p:cNvPr id="31" name="Group 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04" y="1484"/>
                      <a:ext cx="895" cy="337"/>
                      <a:chOff x="2904" y="1000"/>
                      <a:chExt cx="895" cy="337"/>
                    </a:xfrm>
                  </p:grpSpPr>
                  <p:grpSp>
                    <p:nvGrpSpPr>
                      <p:cNvPr id="145" name="Group 1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04" y="1216"/>
                        <a:ext cx="895" cy="121"/>
                        <a:chOff x="2227" y="2305"/>
                        <a:chExt cx="895" cy="121"/>
                      </a:xfrm>
                    </p:grpSpPr>
                    <p:sp>
                      <p:nvSpPr>
                        <p:cNvPr id="147" name="Line 1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56" y="2354"/>
                          <a:ext cx="266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grpSp>
                      <p:nvGrpSpPr>
                        <p:cNvPr id="148" name="Group 2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1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55" name="Line 2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56" name="Line 2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grpSp>
                      <p:nvGrpSpPr>
                        <p:cNvPr id="149" name="Group 2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87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53" name="Line 2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54" name="Line 2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sp>
                      <p:nvSpPr>
                        <p:cNvPr id="150" name="Line 2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517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51" name="Line 2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32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52" name="Line 2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227" y="2354"/>
                          <a:ext cx="290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146" name="Text Box 2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34" y="1000"/>
                        <a:ext cx="248" cy="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1" hangingPunct="1"/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R</a:t>
                        </a:r>
                      </a:p>
                    </p:txBody>
                  </p:sp>
                </p:grpSp>
                <p:grpSp>
                  <p:nvGrpSpPr>
                    <p:cNvPr id="32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04" y="1823"/>
                      <a:ext cx="895" cy="337"/>
                      <a:chOff x="2904" y="1000"/>
                      <a:chExt cx="895" cy="337"/>
                    </a:xfrm>
                  </p:grpSpPr>
                  <p:grpSp>
                    <p:nvGrpSpPr>
                      <p:cNvPr id="133" name="Group 3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04" y="1216"/>
                        <a:ext cx="895" cy="121"/>
                        <a:chOff x="2227" y="2305"/>
                        <a:chExt cx="895" cy="121"/>
                      </a:xfrm>
                    </p:grpSpPr>
                    <p:sp>
                      <p:nvSpPr>
                        <p:cNvPr id="135" name="Line 3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56" y="2354"/>
                          <a:ext cx="266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grpSp>
                      <p:nvGrpSpPr>
                        <p:cNvPr id="136" name="Group 3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1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43" name="Line 3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44" name="Line 3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grpSp>
                      <p:nvGrpSpPr>
                        <p:cNvPr id="137" name="Group 3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87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41" name="Line 3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42" name="Line 3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sp>
                      <p:nvSpPr>
                        <p:cNvPr id="138" name="Line 3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517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39" name="Line 4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32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40" name="Line 4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227" y="2354"/>
                          <a:ext cx="290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134" name="Text Box 4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34" y="1000"/>
                        <a:ext cx="327" cy="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1" hangingPunct="1"/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2R</a:t>
                        </a:r>
                      </a:p>
                    </p:txBody>
                  </p:sp>
                </p:grpSp>
                <p:grpSp>
                  <p:nvGrpSpPr>
                    <p:cNvPr id="33" name="Group 4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04" y="2138"/>
                      <a:ext cx="895" cy="337"/>
                      <a:chOff x="2904" y="1000"/>
                      <a:chExt cx="895" cy="337"/>
                    </a:xfrm>
                  </p:grpSpPr>
                  <p:grpSp>
                    <p:nvGrpSpPr>
                      <p:cNvPr id="121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04" y="1216"/>
                        <a:ext cx="895" cy="121"/>
                        <a:chOff x="2227" y="2305"/>
                        <a:chExt cx="895" cy="121"/>
                      </a:xfrm>
                    </p:grpSpPr>
                    <p:sp>
                      <p:nvSpPr>
                        <p:cNvPr id="123" name="Line 4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56" y="2354"/>
                          <a:ext cx="266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grpSp>
                      <p:nvGrpSpPr>
                        <p:cNvPr id="124" name="Group 4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1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31" name="Line 4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32" name="Line 4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grpSp>
                      <p:nvGrpSpPr>
                        <p:cNvPr id="125" name="Group 4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87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29" name="Line 5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30" name="Line 5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sp>
                      <p:nvSpPr>
                        <p:cNvPr id="126" name="Line 5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517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27" name="Line 5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32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28" name="Line 5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227" y="2354"/>
                          <a:ext cx="290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122" name="Text Box 5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34" y="1000"/>
                        <a:ext cx="327" cy="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1" hangingPunct="1"/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4R</a:t>
                        </a:r>
                      </a:p>
                    </p:txBody>
                  </p:sp>
                </p:grpSp>
                <p:grpSp>
                  <p:nvGrpSpPr>
                    <p:cNvPr id="34" name="Group 5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04" y="2863"/>
                      <a:ext cx="895" cy="337"/>
                      <a:chOff x="2904" y="1000"/>
                      <a:chExt cx="895" cy="337"/>
                    </a:xfrm>
                  </p:grpSpPr>
                  <p:grpSp>
                    <p:nvGrpSpPr>
                      <p:cNvPr id="109" name="Group 5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04" y="1216"/>
                        <a:ext cx="895" cy="121"/>
                        <a:chOff x="2227" y="2305"/>
                        <a:chExt cx="895" cy="121"/>
                      </a:xfrm>
                    </p:grpSpPr>
                    <p:sp>
                      <p:nvSpPr>
                        <p:cNvPr id="111" name="Line 5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56" y="2354"/>
                          <a:ext cx="266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grpSp>
                      <p:nvGrpSpPr>
                        <p:cNvPr id="112" name="Group 5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1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19" name="Line 6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20" name="Line 6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grpSp>
                      <p:nvGrpSpPr>
                        <p:cNvPr id="113" name="Group 6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87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17" name="Line 6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18" name="Line 6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sp>
                      <p:nvSpPr>
                        <p:cNvPr id="114" name="Line 6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517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15" name="Line 6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32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16" name="Line 6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227" y="2354"/>
                          <a:ext cx="290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110" name="Text Box 6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34" y="1000"/>
                        <a:ext cx="468" cy="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1" hangingPunct="1"/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2</a:t>
                        </a:r>
                        <a:r>
                          <a:rPr lang="en-US" altLang="ko-KR" sz="1600" baseline="300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n-1</a:t>
                        </a:r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R</a:t>
                        </a:r>
                      </a:p>
                    </p:txBody>
                  </p:sp>
                </p:grpSp>
                <p:sp>
                  <p:nvSpPr>
                    <p:cNvPr id="35" name="Line 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15" y="2571"/>
                      <a:ext cx="0" cy="29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grpSp>
                  <p:nvGrpSpPr>
                    <p:cNvPr id="36" name="Group 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90" y="1750"/>
                      <a:ext cx="895" cy="338"/>
                      <a:chOff x="2904" y="999"/>
                      <a:chExt cx="895" cy="338"/>
                    </a:xfrm>
                  </p:grpSpPr>
                  <p:grpSp>
                    <p:nvGrpSpPr>
                      <p:cNvPr id="97" name="Group 7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04" y="1216"/>
                        <a:ext cx="895" cy="121"/>
                        <a:chOff x="2227" y="2305"/>
                        <a:chExt cx="895" cy="121"/>
                      </a:xfrm>
                    </p:grpSpPr>
                    <p:sp>
                      <p:nvSpPr>
                        <p:cNvPr id="99" name="Line 7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56" y="2354"/>
                          <a:ext cx="266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grpSp>
                      <p:nvGrpSpPr>
                        <p:cNvPr id="100" name="Group 7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1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07" name="Line 7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08" name="Line 7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grpSp>
                      <p:nvGrpSpPr>
                        <p:cNvPr id="101" name="Group 7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87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05" name="Line 7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06" name="Line 7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sp>
                      <p:nvSpPr>
                        <p:cNvPr id="102" name="Line 7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517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03" name="Line 8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32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04" name="Line 8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227" y="2354"/>
                          <a:ext cx="290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98" name="Text Box 8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34" y="999"/>
                        <a:ext cx="301" cy="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1" hangingPunct="1"/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Rf</a:t>
                        </a:r>
                        <a:endParaRPr lang="en-US" altLang="ko-KR" sz="1600" baseline="-25000">
                          <a:latin typeface="Times New Roman" panose="02020603050405020304" pitchFamily="18" charset="0"/>
                          <a:ea typeface="Gulim" pitchFamily="34" charset="-127"/>
                        </a:endParaRPr>
                      </a:p>
                    </p:txBody>
                  </p:sp>
                </p:grpSp>
                <p:sp>
                  <p:nvSpPr>
                    <p:cNvPr id="37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0" y="2015"/>
                      <a:ext cx="0" cy="387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38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085" y="2015"/>
                      <a:ext cx="0" cy="5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39" name="Text Box 8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98" y="2339"/>
                      <a:ext cx="379" cy="2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1" hangingPunct="1"/>
                      <a:r>
                        <a:rPr lang="en-US" altLang="ko-KR" sz="1600" i="1" dirty="0" err="1">
                          <a:latin typeface="Times New Roman" panose="02020603050405020304" pitchFamily="18" charset="0"/>
                          <a:ea typeface="Gulim" pitchFamily="34" charset="-127"/>
                        </a:rPr>
                        <a:t>V</a:t>
                      </a:r>
                      <a:r>
                        <a:rPr lang="en-US" altLang="ko-KR" sz="1600" baseline="-25000" dirty="0" err="1">
                          <a:latin typeface="Times New Roman" panose="02020603050405020304" pitchFamily="18" charset="0"/>
                          <a:ea typeface="Gulim" pitchFamily="34" charset="-127"/>
                        </a:rPr>
                        <a:t>ou</a:t>
                      </a:r>
                      <a:r>
                        <a:rPr lang="en-US" altLang="ko-KR" sz="1800" baseline="-25000" dirty="0" err="1">
                          <a:latin typeface="Times New Roman" panose="02020603050405020304" pitchFamily="18" charset="0"/>
                          <a:ea typeface="Gulim" pitchFamily="34" charset="-127"/>
                        </a:rPr>
                        <a:t>t</a:t>
                      </a:r>
                      <a:endParaRPr lang="en-US" altLang="ko-KR" sz="1800" baseline="-25000" dirty="0">
                        <a:latin typeface="Times New Roman" panose="02020603050405020304" pitchFamily="18" charset="0"/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0" name="Oval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56" y="1725"/>
                      <a:ext cx="48" cy="4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41" name="Oval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56" y="2064"/>
                      <a:ext cx="48" cy="4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42" name="Oval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56" y="3104"/>
                      <a:ext cx="48" cy="4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43" name="Line 89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2811" y="2983"/>
                      <a:ext cx="145" cy="12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44" name="Oval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56" y="2378"/>
                      <a:ext cx="48" cy="4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45" name="Line 9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69" y="1434"/>
                      <a:ext cx="0" cy="186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grpSp>
                  <p:nvGrpSpPr>
                    <p:cNvPr id="46" name="Group 9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69" y="3273"/>
                      <a:ext cx="265" cy="48"/>
                      <a:chOff x="2469" y="2789"/>
                      <a:chExt cx="265" cy="48"/>
                    </a:xfrm>
                  </p:grpSpPr>
                  <p:sp>
                    <p:nvSpPr>
                      <p:cNvPr id="95" name="Line 93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469" y="2813"/>
                        <a:ext cx="242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96" name="Oval 9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6" y="2789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47" name="Group 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57" y="1552"/>
                      <a:ext cx="678" cy="100"/>
                      <a:chOff x="2057" y="1068"/>
                      <a:chExt cx="678" cy="100"/>
                    </a:xfrm>
                  </p:grpSpPr>
                  <p:sp>
                    <p:nvSpPr>
                      <p:cNvPr id="91" name="Line 96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65" y="1144"/>
                        <a:ext cx="17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92" name="Oval 9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120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93" name="Arc 9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2371" y="1068"/>
                        <a:ext cx="194" cy="76"/>
                      </a:xfrm>
                      <a:custGeom>
                        <a:avLst/>
                        <a:gdLst>
                          <a:gd name="G0" fmla="+- 21600 0 0"/>
                          <a:gd name="G1" fmla="+- 21600 0 0"/>
                          <a:gd name="G2" fmla="+- 21600 0 0"/>
                          <a:gd name="T0" fmla="*/ 14 w 43200"/>
                          <a:gd name="T1" fmla="*/ 22375 h 22375"/>
                          <a:gd name="T2" fmla="*/ 43200 w 43200"/>
                          <a:gd name="T3" fmla="*/ 21600 h 22375"/>
                          <a:gd name="T4" fmla="*/ 21600 w 43200"/>
                          <a:gd name="T5" fmla="*/ 21600 h 223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43200" h="22375" fill="none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</a:path>
                          <a:path w="43200" h="22375" stroke="0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94" name="Line 9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057" y="1144"/>
                        <a:ext cx="315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48" name="Group 10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57" y="1915"/>
                      <a:ext cx="678" cy="100"/>
                      <a:chOff x="2057" y="1068"/>
                      <a:chExt cx="678" cy="100"/>
                    </a:xfrm>
                  </p:grpSpPr>
                  <p:sp>
                    <p:nvSpPr>
                      <p:cNvPr id="87" name="Line 101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65" y="1144"/>
                        <a:ext cx="17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8" name="Oval 10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120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9" name="Arc 10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2371" y="1068"/>
                        <a:ext cx="194" cy="76"/>
                      </a:xfrm>
                      <a:custGeom>
                        <a:avLst/>
                        <a:gdLst>
                          <a:gd name="G0" fmla="+- 21600 0 0"/>
                          <a:gd name="G1" fmla="+- 21600 0 0"/>
                          <a:gd name="G2" fmla="+- 21600 0 0"/>
                          <a:gd name="T0" fmla="*/ 14 w 43200"/>
                          <a:gd name="T1" fmla="*/ 22375 h 22375"/>
                          <a:gd name="T2" fmla="*/ 43200 w 43200"/>
                          <a:gd name="T3" fmla="*/ 21600 h 22375"/>
                          <a:gd name="T4" fmla="*/ 21600 w 43200"/>
                          <a:gd name="T5" fmla="*/ 21600 h 223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43200" h="22375" fill="none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</a:path>
                          <a:path w="43200" h="22375" stroke="0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90" name="Line 10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057" y="1144"/>
                        <a:ext cx="315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49" name="Group 10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57" y="2254"/>
                      <a:ext cx="678" cy="100"/>
                      <a:chOff x="2057" y="1068"/>
                      <a:chExt cx="678" cy="100"/>
                    </a:xfrm>
                  </p:grpSpPr>
                  <p:sp>
                    <p:nvSpPr>
                      <p:cNvPr id="83" name="Line 106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65" y="1144"/>
                        <a:ext cx="17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4" name="Oval 10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120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5" name="Arc 10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2371" y="1068"/>
                        <a:ext cx="194" cy="76"/>
                      </a:xfrm>
                      <a:custGeom>
                        <a:avLst/>
                        <a:gdLst>
                          <a:gd name="G0" fmla="+- 21600 0 0"/>
                          <a:gd name="G1" fmla="+- 21600 0 0"/>
                          <a:gd name="G2" fmla="+- 21600 0 0"/>
                          <a:gd name="T0" fmla="*/ 14 w 43200"/>
                          <a:gd name="T1" fmla="*/ 22375 h 22375"/>
                          <a:gd name="T2" fmla="*/ 43200 w 43200"/>
                          <a:gd name="T3" fmla="*/ 21600 h 22375"/>
                          <a:gd name="T4" fmla="*/ 21600 w 43200"/>
                          <a:gd name="T5" fmla="*/ 21600 h 223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43200" h="22375" fill="none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</a:path>
                          <a:path w="43200" h="22375" stroke="0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6" name="Line 10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057" y="1144"/>
                        <a:ext cx="315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50" name="Group 1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57" y="2883"/>
                      <a:ext cx="678" cy="100"/>
                      <a:chOff x="2057" y="1068"/>
                      <a:chExt cx="678" cy="100"/>
                    </a:xfrm>
                  </p:grpSpPr>
                  <p:sp>
                    <p:nvSpPr>
                      <p:cNvPr id="79" name="Line 111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65" y="1144"/>
                        <a:ext cx="17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0" name="Oval 1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120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1" name="Arc 11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2371" y="1068"/>
                        <a:ext cx="194" cy="76"/>
                      </a:xfrm>
                      <a:custGeom>
                        <a:avLst/>
                        <a:gdLst>
                          <a:gd name="G0" fmla="+- 21600 0 0"/>
                          <a:gd name="G1" fmla="+- 21600 0 0"/>
                          <a:gd name="G2" fmla="+- 21600 0 0"/>
                          <a:gd name="T0" fmla="*/ 14 w 43200"/>
                          <a:gd name="T1" fmla="*/ 22375 h 22375"/>
                          <a:gd name="T2" fmla="*/ 43200 w 43200"/>
                          <a:gd name="T3" fmla="*/ 21600 h 22375"/>
                          <a:gd name="T4" fmla="*/ 21600 w 43200"/>
                          <a:gd name="T5" fmla="*/ 21600 h 223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43200" h="22375" fill="none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</a:path>
                          <a:path w="43200" h="22375" stroke="0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2" name="Line 11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057" y="1144"/>
                        <a:ext cx="315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51" name="Group 1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69" y="1821"/>
                      <a:ext cx="266" cy="48"/>
                      <a:chOff x="2469" y="1337"/>
                      <a:chExt cx="266" cy="48"/>
                    </a:xfrm>
                  </p:grpSpPr>
                  <p:sp>
                    <p:nvSpPr>
                      <p:cNvPr id="77" name="Oval 1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337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78" name="Line 11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69" y="1362"/>
                        <a:ext cx="21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52" name="Group 1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69" y="2185"/>
                      <a:ext cx="266" cy="48"/>
                      <a:chOff x="2469" y="1337"/>
                      <a:chExt cx="266" cy="48"/>
                    </a:xfrm>
                  </p:grpSpPr>
                  <p:sp>
                    <p:nvSpPr>
                      <p:cNvPr id="75" name="Oval 1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337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76" name="Line 12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69" y="1362"/>
                        <a:ext cx="21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53" name="Group 1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69" y="2499"/>
                      <a:ext cx="266" cy="48"/>
                      <a:chOff x="2469" y="1337"/>
                      <a:chExt cx="266" cy="48"/>
                    </a:xfrm>
                  </p:grpSpPr>
                  <p:sp>
                    <p:nvSpPr>
                      <p:cNvPr id="73" name="Oval 12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337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74" name="Line 12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69" y="1362"/>
                        <a:ext cx="21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sp>
                  <p:nvSpPr>
                    <p:cNvPr id="54" name="Line 1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69" y="3273"/>
                      <a:ext cx="0" cy="26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55" name="Line 1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96" y="3539"/>
                      <a:ext cx="1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56" name="Line 1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45" y="3563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57" name="Line 12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57" y="1386"/>
                      <a:ext cx="0" cy="157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grpSp>
                  <p:nvGrpSpPr>
                    <p:cNvPr id="59" name="Group 129"/>
                    <p:cNvGrpSpPr>
                      <a:grpSpLocks/>
                    </p:cNvGrpSpPr>
                    <p:nvPr/>
                  </p:nvGrpSpPr>
                  <p:grpSpPr bwMode="auto">
                    <a:xfrm rot="5400000">
                      <a:off x="3654" y="3079"/>
                      <a:ext cx="895" cy="121"/>
                      <a:chOff x="2227" y="2305"/>
                      <a:chExt cx="895" cy="121"/>
                    </a:xfrm>
                  </p:grpSpPr>
                  <p:sp>
                    <p:nvSpPr>
                      <p:cNvPr id="63" name="Line 13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856" y="2354"/>
                        <a:ext cx="266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grpSp>
                    <p:nvGrpSpPr>
                      <p:cNvPr id="64" name="Group 13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41" y="2305"/>
                        <a:ext cx="145" cy="121"/>
                        <a:chOff x="2541" y="2305"/>
                        <a:chExt cx="145" cy="121"/>
                      </a:xfrm>
                    </p:grpSpPr>
                    <p:sp>
                      <p:nvSpPr>
                        <p:cNvPr id="71" name="Line 13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541" y="2305"/>
                          <a:ext cx="70" cy="121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72" name="Line 13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614" y="2305"/>
                          <a:ext cx="72" cy="121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grpSp>
                    <p:nvGrpSpPr>
                      <p:cNvPr id="65" name="Group 13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87" y="2305"/>
                        <a:ext cx="145" cy="121"/>
                        <a:chOff x="2541" y="2305"/>
                        <a:chExt cx="145" cy="121"/>
                      </a:xfrm>
                    </p:grpSpPr>
                    <p:sp>
                      <p:nvSpPr>
                        <p:cNvPr id="69" name="Line 13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541" y="2305"/>
                          <a:ext cx="70" cy="121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70" name="Line 13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614" y="2305"/>
                          <a:ext cx="72" cy="121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66" name="Line 13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17" y="2305"/>
                        <a:ext cx="24" cy="49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67" name="Line 13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832" y="2305"/>
                        <a:ext cx="24" cy="49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68" name="Line 13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27" y="2354"/>
                        <a:ext cx="290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sp>
                  <p:nvSpPr>
                    <p:cNvPr id="60" name="Line 1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13" y="2692"/>
                      <a:ext cx="1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61" name="Line 1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41" y="3587"/>
                      <a:ext cx="1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62" name="Line 1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90" y="3611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</p:grpSp>
              <p:sp>
                <p:nvSpPr>
                  <p:cNvPr id="20" name="Line 143"/>
                  <p:cNvSpPr>
                    <a:spLocks noChangeShapeType="1"/>
                  </p:cNvSpPr>
                  <p:nvPr/>
                </p:nvSpPr>
                <p:spPr bwMode="auto">
                  <a:xfrm>
                    <a:off x="2324" y="2499"/>
                    <a:ext cx="0" cy="29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TW" altLang="en-US" sz="1600"/>
                  </a:p>
                </p:txBody>
              </p:sp>
            </p:grpSp>
            <p:sp>
              <p:nvSpPr>
                <p:cNvPr id="14" name="Text Box 146"/>
                <p:cNvSpPr txBox="1">
                  <a:spLocks noChangeArrowheads="1"/>
                </p:cNvSpPr>
                <p:nvPr/>
              </p:nvSpPr>
              <p:spPr bwMode="auto">
                <a:xfrm>
                  <a:off x="2441" y="1056"/>
                  <a:ext cx="307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i="1" dirty="0" err="1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1600" baseline="-25000" dirty="0" err="1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ref</a:t>
                  </a:r>
                  <a:endParaRPr lang="en-US" altLang="zh-TW" sz="16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" name="Text Box 160"/>
                <p:cNvSpPr txBox="1">
                  <a:spLocks noChangeArrowheads="1"/>
                </p:cNvSpPr>
                <p:nvPr/>
              </p:nvSpPr>
              <p:spPr bwMode="auto">
                <a:xfrm>
                  <a:off x="3212" y="1348"/>
                  <a:ext cx="260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i="1" dirty="0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1600" baseline="-25000" dirty="0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16" name="Rectangle 162"/>
                <p:cNvSpPr>
                  <a:spLocks noChangeArrowheads="1"/>
                </p:cNvSpPr>
                <p:nvPr/>
              </p:nvSpPr>
              <p:spPr bwMode="auto">
                <a:xfrm>
                  <a:off x="3216" y="1632"/>
                  <a:ext cx="260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i="1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1600" baseline="-25000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17" name="Rectangle 164"/>
                <p:cNvSpPr>
                  <a:spLocks noChangeArrowheads="1"/>
                </p:cNvSpPr>
                <p:nvPr/>
              </p:nvSpPr>
              <p:spPr bwMode="auto">
                <a:xfrm>
                  <a:off x="3216" y="1872"/>
                  <a:ext cx="260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i="1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1600" baseline="-25000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18" name="Rectangle 166"/>
                <p:cNvSpPr>
                  <a:spLocks noChangeArrowheads="1"/>
                </p:cNvSpPr>
                <p:nvPr/>
              </p:nvSpPr>
              <p:spPr bwMode="auto">
                <a:xfrm>
                  <a:off x="3264" y="2400"/>
                  <a:ext cx="260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i="1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1600" baseline="-25000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n</a:t>
                  </a:r>
                </a:p>
              </p:txBody>
            </p:sp>
          </p:grpSp>
        </p:grpSp>
      </p:grpSp>
      <p:graphicFrame>
        <p:nvGraphicFramePr>
          <p:cNvPr id="157" name="Object 3"/>
          <p:cNvGraphicFramePr>
            <a:graphicFrameLocks noChangeAspect="1"/>
          </p:cNvGraphicFramePr>
          <p:nvPr>
            <p:extLst/>
          </p:nvPr>
        </p:nvGraphicFramePr>
        <p:xfrm>
          <a:off x="683568" y="5209895"/>
          <a:ext cx="5553760" cy="890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4" imgW="2692080" imgH="431640" progId="Equation.3">
                  <p:embed/>
                </p:oleObj>
              </mc:Choice>
              <mc:Fallback>
                <p:oleObj name="Equation" r:id="rId4" imgW="2692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209895"/>
                        <a:ext cx="5553760" cy="890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" name="Text Box 147"/>
          <p:cNvSpPr txBox="1">
            <a:spLocks noChangeArrowheads="1"/>
          </p:cNvSpPr>
          <p:nvPr/>
        </p:nvSpPr>
        <p:spPr bwMode="auto">
          <a:xfrm>
            <a:off x="2613495" y="4437112"/>
            <a:ext cx="6623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+mn-lt"/>
                <a:ea typeface="新細明體" panose="02020500000000000000" pitchFamily="18" charset="-120"/>
              </a:rPr>
              <a:t>MSB</a:t>
            </a:r>
          </a:p>
        </p:txBody>
      </p:sp>
      <p:sp>
        <p:nvSpPr>
          <p:cNvPr id="159" name="Text Box 148"/>
          <p:cNvSpPr txBox="1">
            <a:spLocks noChangeArrowheads="1"/>
          </p:cNvSpPr>
          <p:nvPr/>
        </p:nvSpPr>
        <p:spPr bwMode="auto">
          <a:xfrm>
            <a:off x="6542129" y="5046712"/>
            <a:ext cx="5501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latin typeface="+mn-lt"/>
                <a:ea typeface="新細明體" panose="02020500000000000000" pitchFamily="18" charset="-120"/>
              </a:rPr>
              <a:t>LSB</a:t>
            </a:r>
          </a:p>
        </p:txBody>
      </p:sp>
      <p:sp>
        <p:nvSpPr>
          <p:cNvPr id="160" name="Line 149"/>
          <p:cNvSpPr>
            <a:spLocks noChangeShapeType="1"/>
          </p:cNvSpPr>
          <p:nvPr/>
        </p:nvSpPr>
        <p:spPr bwMode="auto">
          <a:xfrm>
            <a:off x="3070695" y="4818112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 flipH="1">
            <a:off x="5856329" y="5275312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599419" y="5843329"/>
            <a:ext cx="2366353" cy="268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1400" dirty="0">
                <a:latin typeface="+mn-lt"/>
                <a:ea typeface="新細明體" panose="02020500000000000000" pitchFamily="18" charset="-120"/>
              </a:rPr>
              <a:t>(D. Hinckley, L. Huynh, D. Kim)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5214079" y="2245889"/>
            <a:ext cx="510049" cy="24072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380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DAC Example – RGB LED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we give LED more power, it will be brighter. So we can use this feature to intensify Red, Blue and Green diode through a DAC.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17</a:t>
            </a:fld>
            <a:endParaRPr lang="zh-TW" altLang="zh-TW"/>
          </a:p>
        </p:txBody>
      </p:sp>
      <p:pic>
        <p:nvPicPr>
          <p:cNvPr id="2050" name="Picture 2" descr="http://www.wallcoo.net/holiday/christmas-tree/images/%5Bwallcoo.com%5D_Christmas_tree_7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748" y="2678176"/>
            <a:ext cx="2016224" cy="325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shop.adafruit.com/1200x900/1586-00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14650" y="4179199"/>
            <a:ext cx="1800200" cy="175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mbeckler.org/microcontrollers/rgb_led/led_pinou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8515" y="2668885"/>
            <a:ext cx="5904656" cy="13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「RGB LED」的圖片搜尋結果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55308" y="4137085"/>
            <a:ext cx="1728192" cy="16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748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 LED Animation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18</a:t>
            </a:fld>
            <a:endParaRPr lang="zh-TW" altLang="zh-TW"/>
          </a:p>
        </p:txBody>
      </p:sp>
      <p:pic>
        <p:nvPicPr>
          <p:cNvPr id="1026" name="Picture 2" descr="https://arduino-info.wikispaces.com/file/view/RGB-animation.gif/264579766/RGB-animatio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640506" cy="289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766621" y="5805264"/>
            <a:ext cx="7269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+mn-lt"/>
              </a:rPr>
              <a:t>Reference: </a:t>
            </a:r>
            <a:r>
              <a:rPr kumimoji="1" lang="en-US" altLang="zh-TW" sz="1400" dirty="0">
                <a:latin typeface="+mn-lt"/>
                <a:ea typeface="新細明體" panose="02020500000000000000" pitchFamily="18" charset="-120"/>
              </a:rPr>
              <a:t>Matthew </a:t>
            </a:r>
            <a:r>
              <a:rPr kumimoji="1" lang="en-US" altLang="zh-TW" sz="1400" dirty="0" err="1">
                <a:latin typeface="+mn-lt"/>
                <a:ea typeface="新細明體" panose="02020500000000000000" pitchFamily="18" charset="-120"/>
              </a:rPr>
              <a:t>Beckler's</a:t>
            </a:r>
            <a:r>
              <a:rPr kumimoji="1" lang="en-US" altLang="zh-TW" sz="1400" dirty="0">
                <a:latin typeface="+mn-lt"/>
                <a:ea typeface="新細明體" panose="02020500000000000000" pitchFamily="18" charset="-120"/>
              </a:rPr>
              <a:t> Home Page (</a:t>
            </a:r>
            <a:r>
              <a:rPr lang="en-US" altLang="zh-TW" sz="1400" dirty="0">
                <a:latin typeface="+mn-lt"/>
              </a:rPr>
              <a:t>https://www.mbeckler.org/microcontrollers/rgb_led/)</a:t>
            </a:r>
            <a:endParaRPr lang="zh-TW" alt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844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Interrupts on Arduino</a:t>
            </a:r>
          </a:p>
          <a:p>
            <a:r>
              <a:rPr lang="en-US" altLang="zh-TW" dirty="0"/>
              <a:t>Digital-to-analog converter (DAC) and Pulse-width modulation (PWM)</a:t>
            </a:r>
          </a:p>
          <a:p>
            <a:r>
              <a:rPr lang="en-US" altLang="zh-TW" dirty="0"/>
              <a:t>ADC on Arduino UNO</a:t>
            </a:r>
          </a:p>
          <a:p>
            <a:r>
              <a:rPr lang="en-US" altLang="zh-TW" dirty="0"/>
              <a:t>Sensors</a:t>
            </a:r>
          </a:p>
          <a:p>
            <a:r>
              <a:rPr lang="en-US" altLang="zh-TW" dirty="0"/>
              <a:t>Actuation by stepper motor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EA5B4C-2E95-473F-9B1F-319D90A12652}" type="slidenum">
              <a:rPr lang="zh-TW" altLang="en-US" smtClean="0"/>
              <a:pPr/>
              <a:t>1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59578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Pulse-width Modulation (PWM) for DAC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can use DAC to control the output voltage, but this usually requires additional circuits: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Pulse-width modulation </a:t>
            </a:r>
            <a:r>
              <a:rPr lang="en-US" altLang="zh-TW" dirty="0"/>
              <a:t>(PWM) provides the ability to simulate varying levels of outputs, e.g. to convert digital signals into analog intensities without DAC.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19</a:t>
            </a:fld>
            <a:endParaRPr lang="zh-TW" altLang="zh-TW"/>
          </a:p>
        </p:txBody>
      </p:sp>
      <p:grpSp>
        <p:nvGrpSpPr>
          <p:cNvPr id="5" name="Group 171"/>
          <p:cNvGrpSpPr>
            <a:grpSpLocks/>
          </p:cNvGrpSpPr>
          <p:nvPr/>
        </p:nvGrpSpPr>
        <p:grpSpPr bwMode="auto">
          <a:xfrm>
            <a:off x="4427984" y="1916832"/>
            <a:ext cx="4484008" cy="2880320"/>
            <a:chOff x="2441" y="1056"/>
            <a:chExt cx="3059" cy="1962"/>
          </a:xfrm>
        </p:grpSpPr>
        <p:sp>
          <p:nvSpPr>
            <p:cNvPr id="6" name="Line 145"/>
            <p:cNvSpPr>
              <a:spLocks noChangeShapeType="1"/>
            </p:cNvSpPr>
            <p:nvPr/>
          </p:nvSpPr>
          <p:spPr bwMode="auto">
            <a:xfrm>
              <a:off x="4322" y="1730"/>
              <a:ext cx="1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1600"/>
            </a:p>
          </p:txBody>
        </p:sp>
        <p:grpSp>
          <p:nvGrpSpPr>
            <p:cNvPr id="7" name="Group 169"/>
            <p:cNvGrpSpPr>
              <a:grpSpLocks/>
            </p:cNvGrpSpPr>
            <p:nvPr/>
          </p:nvGrpSpPr>
          <p:grpSpPr bwMode="auto">
            <a:xfrm>
              <a:off x="2441" y="1056"/>
              <a:ext cx="3059" cy="1962"/>
              <a:chOff x="2441" y="1056"/>
              <a:chExt cx="3059" cy="1962"/>
            </a:xfrm>
          </p:grpSpPr>
          <p:sp>
            <p:nvSpPr>
              <p:cNvPr id="8" name="Rectangle 144"/>
              <p:cNvSpPr>
                <a:spLocks noChangeArrowheads="1"/>
              </p:cNvSpPr>
              <p:nvPr/>
            </p:nvSpPr>
            <p:spPr bwMode="auto">
              <a:xfrm>
                <a:off x="4154" y="1590"/>
                <a:ext cx="16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sz="1600" i="1">
                    <a:latin typeface="Times New Roman" panose="02020603050405020304" pitchFamily="18" charset="0"/>
                    <a:ea typeface="Gulim" pitchFamily="34" charset="-127"/>
                  </a:rPr>
                  <a:t>I</a:t>
                </a:r>
                <a:endParaRPr lang="en-US" altLang="zh-TW" sz="1600" i="1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9" name="Group 168"/>
              <p:cNvGrpSpPr>
                <a:grpSpLocks/>
              </p:cNvGrpSpPr>
              <p:nvPr/>
            </p:nvGrpSpPr>
            <p:grpSpPr bwMode="auto">
              <a:xfrm>
                <a:off x="2441" y="1056"/>
                <a:ext cx="3059" cy="1962"/>
                <a:chOff x="2441" y="1056"/>
                <a:chExt cx="3059" cy="1962"/>
              </a:xfrm>
            </p:grpSpPr>
            <p:grpSp>
              <p:nvGrpSpPr>
                <p:cNvPr id="10" name="Group 6"/>
                <p:cNvGrpSpPr>
                  <a:grpSpLocks/>
                </p:cNvGrpSpPr>
                <p:nvPr/>
              </p:nvGrpSpPr>
              <p:grpSpPr bwMode="auto">
                <a:xfrm>
                  <a:off x="2550" y="1338"/>
                  <a:ext cx="2950" cy="1680"/>
                  <a:chOff x="2157" y="1386"/>
                  <a:chExt cx="3420" cy="2225"/>
                </a:xfrm>
              </p:grpSpPr>
              <p:grpSp>
                <p:nvGrpSpPr>
                  <p:cNvPr id="16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2157" y="1386"/>
                    <a:ext cx="3420" cy="2225"/>
                    <a:chOff x="2157" y="1386"/>
                    <a:chExt cx="3420" cy="2225"/>
                  </a:xfrm>
                </p:grpSpPr>
                <p:sp>
                  <p:nvSpPr>
                    <p:cNvPr id="18" name="Line 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35" y="2402"/>
                      <a:ext cx="145" cy="11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19" name="Line 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088"/>
                      <a:ext cx="169" cy="135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20" name="Line 10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2835" y="1628"/>
                      <a:ext cx="145" cy="12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21" name="AutoShape 11"/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4320" y="2284"/>
                      <a:ext cx="528" cy="57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58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22" name="Line 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872" y="2571"/>
                      <a:ext cx="40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23" name="Text Box 1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6" y="2331"/>
                      <a:ext cx="196" cy="2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1" hangingPunct="1"/>
                      <a:r>
                        <a:rPr lang="en-US" altLang="ko-KR" sz="1600">
                          <a:latin typeface="Arial" panose="020B0604020202020204" pitchFamily="34" charset="0"/>
                          <a:ea typeface="Gulim" pitchFamily="34" charset="-127"/>
                        </a:rPr>
                        <a:t>-</a:t>
                      </a:r>
                    </a:p>
                  </p:txBody>
                </p:sp>
                <p:sp>
                  <p:nvSpPr>
                    <p:cNvPr id="24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6" y="2569"/>
                      <a:ext cx="236" cy="2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1" hangingPunct="1"/>
                      <a:r>
                        <a:rPr lang="en-US" altLang="ko-KR" sz="1600">
                          <a:latin typeface="Arial" panose="020B0604020202020204" pitchFamily="34" charset="0"/>
                          <a:ea typeface="Gulim" pitchFamily="34" charset="-127"/>
                        </a:rPr>
                        <a:t>+</a:t>
                      </a:r>
                    </a:p>
                  </p:txBody>
                </p:sp>
                <p:sp>
                  <p:nvSpPr>
                    <p:cNvPr id="25" name="Line 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99" y="1748"/>
                      <a:ext cx="0" cy="138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26" name="Line 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99" y="2402"/>
                      <a:ext cx="38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grpSp>
                  <p:nvGrpSpPr>
                    <p:cNvPr id="27" name="Group 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04" y="1484"/>
                      <a:ext cx="895" cy="337"/>
                      <a:chOff x="2904" y="1000"/>
                      <a:chExt cx="895" cy="337"/>
                    </a:xfrm>
                  </p:grpSpPr>
                  <p:grpSp>
                    <p:nvGrpSpPr>
                      <p:cNvPr id="140" name="Group 1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04" y="1216"/>
                        <a:ext cx="895" cy="121"/>
                        <a:chOff x="2227" y="2305"/>
                        <a:chExt cx="895" cy="121"/>
                      </a:xfrm>
                    </p:grpSpPr>
                    <p:sp>
                      <p:nvSpPr>
                        <p:cNvPr id="142" name="Line 1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56" y="2354"/>
                          <a:ext cx="266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grpSp>
                      <p:nvGrpSpPr>
                        <p:cNvPr id="143" name="Group 2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1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50" name="Line 2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51" name="Line 2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grpSp>
                      <p:nvGrpSpPr>
                        <p:cNvPr id="144" name="Group 2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87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48" name="Line 2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49" name="Line 2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sp>
                      <p:nvSpPr>
                        <p:cNvPr id="145" name="Line 2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517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46" name="Line 2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32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47" name="Line 2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227" y="2354"/>
                          <a:ext cx="290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141" name="Text Box 2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34" y="1000"/>
                        <a:ext cx="248" cy="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1" hangingPunct="1"/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R</a:t>
                        </a:r>
                      </a:p>
                    </p:txBody>
                  </p:sp>
                </p:grpSp>
                <p:grpSp>
                  <p:nvGrpSpPr>
                    <p:cNvPr id="28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04" y="1823"/>
                      <a:ext cx="895" cy="337"/>
                      <a:chOff x="2904" y="1000"/>
                      <a:chExt cx="895" cy="337"/>
                    </a:xfrm>
                  </p:grpSpPr>
                  <p:grpSp>
                    <p:nvGrpSpPr>
                      <p:cNvPr id="128" name="Group 3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04" y="1216"/>
                        <a:ext cx="895" cy="121"/>
                        <a:chOff x="2227" y="2305"/>
                        <a:chExt cx="895" cy="121"/>
                      </a:xfrm>
                    </p:grpSpPr>
                    <p:sp>
                      <p:nvSpPr>
                        <p:cNvPr id="130" name="Line 3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56" y="2354"/>
                          <a:ext cx="266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grpSp>
                      <p:nvGrpSpPr>
                        <p:cNvPr id="131" name="Group 3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1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38" name="Line 3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39" name="Line 3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grpSp>
                      <p:nvGrpSpPr>
                        <p:cNvPr id="132" name="Group 3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87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36" name="Line 3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37" name="Line 3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sp>
                      <p:nvSpPr>
                        <p:cNvPr id="133" name="Line 3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517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34" name="Line 4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32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35" name="Line 4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227" y="2354"/>
                          <a:ext cx="290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129" name="Text Box 4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34" y="1000"/>
                        <a:ext cx="327" cy="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1" hangingPunct="1"/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2R</a:t>
                        </a:r>
                      </a:p>
                    </p:txBody>
                  </p:sp>
                </p:grpSp>
                <p:grpSp>
                  <p:nvGrpSpPr>
                    <p:cNvPr id="29" name="Group 4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04" y="2138"/>
                      <a:ext cx="895" cy="337"/>
                      <a:chOff x="2904" y="1000"/>
                      <a:chExt cx="895" cy="337"/>
                    </a:xfrm>
                  </p:grpSpPr>
                  <p:grpSp>
                    <p:nvGrpSpPr>
                      <p:cNvPr id="116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04" y="1216"/>
                        <a:ext cx="895" cy="121"/>
                        <a:chOff x="2227" y="2305"/>
                        <a:chExt cx="895" cy="121"/>
                      </a:xfrm>
                    </p:grpSpPr>
                    <p:sp>
                      <p:nvSpPr>
                        <p:cNvPr id="118" name="Line 4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56" y="2354"/>
                          <a:ext cx="266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grpSp>
                      <p:nvGrpSpPr>
                        <p:cNvPr id="119" name="Group 4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1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26" name="Line 4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27" name="Line 4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grpSp>
                      <p:nvGrpSpPr>
                        <p:cNvPr id="120" name="Group 4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87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24" name="Line 5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25" name="Line 5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sp>
                      <p:nvSpPr>
                        <p:cNvPr id="121" name="Line 5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517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22" name="Line 5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32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23" name="Line 5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227" y="2354"/>
                          <a:ext cx="290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117" name="Text Box 5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34" y="1000"/>
                        <a:ext cx="327" cy="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1" hangingPunct="1"/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4R</a:t>
                        </a:r>
                      </a:p>
                    </p:txBody>
                  </p:sp>
                </p:grpSp>
                <p:grpSp>
                  <p:nvGrpSpPr>
                    <p:cNvPr id="30" name="Group 5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04" y="2863"/>
                      <a:ext cx="895" cy="337"/>
                      <a:chOff x="2904" y="1000"/>
                      <a:chExt cx="895" cy="337"/>
                    </a:xfrm>
                  </p:grpSpPr>
                  <p:grpSp>
                    <p:nvGrpSpPr>
                      <p:cNvPr id="104" name="Group 5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04" y="1216"/>
                        <a:ext cx="895" cy="121"/>
                        <a:chOff x="2227" y="2305"/>
                        <a:chExt cx="895" cy="121"/>
                      </a:xfrm>
                    </p:grpSpPr>
                    <p:sp>
                      <p:nvSpPr>
                        <p:cNvPr id="106" name="Line 5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56" y="2354"/>
                          <a:ext cx="266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grpSp>
                      <p:nvGrpSpPr>
                        <p:cNvPr id="107" name="Group 5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1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14" name="Line 6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15" name="Line 6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grpSp>
                      <p:nvGrpSpPr>
                        <p:cNvPr id="108" name="Group 6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87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12" name="Line 6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13" name="Line 6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sp>
                      <p:nvSpPr>
                        <p:cNvPr id="109" name="Line 6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517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10" name="Line 6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32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111" name="Line 6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227" y="2354"/>
                          <a:ext cx="290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105" name="Text Box 6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34" y="1000"/>
                        <a:ext cx="468" cy="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1" hangingPunct="1"/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2</a:t>
                        </a:r>
                        <a:r>
                          <a:rPr lang="en-US" altLang="ko-KR" sz="1600" baseline="300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n-1</a:t>
                        </a:r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R</a:t>
                        </a:r>
                      </a:p>
                    </p:txBody>
                  </p:sp>
                </p:grpSp>
                <p:sp>
                  <p:nvSpPr>
                    <p:cNvPr id="31" name="Line 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15" y="2571"/>
                      <a:ext cx="0" cy="29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grpSp>
                  <p:nvGrpSpPr>
                    <p:cNvPr id="32" name="Group 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90" y="1750"/>
                      <a:ext cx="895" cy="338"/>
                      <a:chOff x="2904" y="999"/>
                      <a:chExt cx="895" cy="338"/>
                    </a:xfrm>
                  </p:grpSpPr>
                  <p:grpSp>
                    <p:nvGrpSpPr>
                      <p:cNvPr id="92" name="Group 7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04" y="1216"/>
                        <a:ext cx="895" cy="121"/>
                        <a:chOff x="2227" y="2305"/>
                        <a:chExt cx="895" cy="121"/>
                      </a:xfrm>
                    </p:grpSpPr>
                    <p:sp>
                      <p:nvSpPr>
                        <p:cNvPr id="94" name="Line 7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56" y="2354"/>
                          <a:ext cx="266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grpSp>
                      <p:nvGrpSpPr>
                        <p:cNvPr id="95" name="Group 7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1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02" name="Line 7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03" name="Line 7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grpSp>
                      <p:nvGrpSpPr>
                        <p:cNvPr id="96" name="Group 7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87" y="2305"/>
                          <a:ext cx="145" cy="121"/>
                          <a:chOff x="2541" y="2305"/>
                          <a:chExt cx="145" cy="121"/>
                        </a:xfrm>
                      </p:grpSpPr>
                      <p:sp>
                        <p:nvSpPr>
                          <p:cNvPr id="100" name="Line 7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41" y="2305"/>
                            <a:ext cx="70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  <p:sp>
                        <p:nvSpPr>
                          <p:cNvPr id="101" name="Line 7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2614" y="2305"/>
                            <a:ext cx="72" cy="121"/>
                          </a:xfrm>
                          <a:prstGeom prst="line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TW" altLang="en-US" sz="1600"/>
                          </a:p>
                        </p:txBody>
                      </p:sp>
                    </p:grpSp>
                    <p:sp>
                      <p:nvSpPr>
                        <p:cNvPr id="97" name="Line 7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517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98" name="Line 8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832" y="2305"/>
                          <a:ext cx="24" cy="49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99" name="Line 8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227" y="2354"/>
                          <a:ext cx="290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93" name="Text Box 8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34" y="999"/>
                        <a:ext cx="301" cy="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1" hangingPunct="1"/>
                        <a:r>
                          <a:rPr lang="en-US" altLang="ko-KR" sz="1600">
                            <a:latin typeface="Times New Roman" panose="02020603050405020304" pitchFamily="18" charset="0"/>
                            <a:ea typeface="Gulim" pitchFamily="34" charset="-127"/>
                          </a:rPr>
                          <a:t>Rf</a:t>
                        </a:r>
                        <a:endParaRPr lang="en-US" altLang="ko-KR" sz="1600" baseline="-25000">
                          <a:latin typeface="Times New Roman" panose="02020603050405020304" pitchFamily="18" charset="0"/>
                          <a:ea typeface="Gulim" pitchFamily="34" charset="-127"/>
                        </a:endParaRPr>
                      </a:p>
                    </p:txBody>
                  </p:sp>
                </p:grpSp>
                <p:sp>
                  <p:nvSpPr>
                    <p:cNvPr id="33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0" y="2015"/>
                      <a:ext cx="0" cy="387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34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085" y="2015"/>
                      <a:ext cx="0" cy="5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35" name="Text Box 8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98" y="2339"/>
                      <a:ext cx="379" cy="2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1" hangingPunct="1"/>
                      <a:r>
                        <a:rPr lang="en-US" altLang="ko-KR" sz="1600" i="1" dirty="0" err="1">
                          <a:latin typeface="Times New Roman" panose="02020603050405020304" pitchFamily="18" charset="0"/>
                          <a:ea typeface="Gulim" pitchFamily="34" charset="-127"/>
                        </a:rPr>
                        <a:t>V</a:t>
                      </a:r>
                      <a:r>
                        <a:rPr lang="en-US" altLang="ko-KR" sz="1600" baseline="-25000" dirty="0" err="1">
                          <a:latin typeface="Times New Roman" panose="02020603050405020304" pitchFamily="18" charset="0"/>
                          <a:ea typeface="Gulim" pitchFamily="34" charset="-127"/>
                        </a:rPr>
                        <a:t>ou</a:t>
                      </a:r>
                      <a:r>
                        <a:rPr lang="en-US" altLang="ko-KR" sz="1800" baseline="-25000" dirty="0" err="1">
                          <a:latin typeface="Times New Roman" panose="02020603050405020304" pitchFamily="18" charset="0"/>
                          <a:ea typeface="Gulim" pitchFamily="34" charset="-127"/>
                        </a:rPr>
                        <a:t>t</a:t>
                      </a:r>
                      <a:endParaRPr lang="en-US" altLang="ko-KR" sz="1800" baseline="-25000" dirty="0">
                        <a:latin typeface="Times New Roman" panose="02020603050405020304" pitchFamily="18" charset="0"/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36" name="Oval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56" y="1725"/>
                      <a:ext cx="48" cy="4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37" name="Oval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56" y="2064"/>
                      <a:ext cx="48" cy="4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38" name="Oval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56" y="3104"/>
                      <a:ext cx="48" cy="4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39" name="Line 89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2811" y="2983"/>
                      <a:ext cx="145" cy="12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40" name="Oval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56" y="2378"/>
                      <a:ext cx="48" cy="4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41" name="Line 9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69" y="1434"/>
                      <a:ext cx="0" cy="186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grpSp>
                  <p:nvGrpSpPr>
                    <p:cNvPr id="42" name="Group 9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69" y="3273"/>
                      <a:ext cx="265" cy="48"/>
                      <a:chOff x="2469" y="2789"/>
                      <a:chExt cx="265" cy="48"/>
                    </a:xfrm>
                  </p:grpSpPr>
                  <p:sp>
                    <p:nvSpPr>
                      <p:cNvPr id="90" name="Line 93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469" y="2813"/>
                        <a:ext cx="242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91" name="Oval 9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6" y="2789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43" name="Group 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57" y="1552"/>
                      <a:ext cx="678" cy="100"/>
                      <a:chOff x="2057" y="1068"/>
                      <a:chExt cx="678" cy="100"/>
                    </a:xfrm>
                  </p:grpSpPr>
                  <p:sp>
                    <p:nvSpPr>
                      <p:cNvPr id="86" name="Line 96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65" y="1144"/>
                        <a:ext cx="17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7" name="Oval 9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120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8" name="Arc 9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2371" y="1068"/>
                        <a:ext cx="194" cy="76"/>
                      </a:xfrm>
                      <a:custGeom>
                        <a:avLst/>
                        <a:gdLst>
                          <a:gd name="G0" fmla="+- 21600 0 0"/>
                          <a:gd name="G1" fmla="+- 21600 0 0"/>
                          <a:gd name="G2" fmla="+- 21600 0 0"/>
                          <a:gd name="T0" fmla="*/ 14 w 43200"/>
                          <a:gd name="T1" fmla="*/ 22375 h 22375"/>
                          <a:gd name="T2" fmla="*/ 43200 w 43200"/>
                          <a:gd name="T3" fmla="*/ 21600 h 22375"/>
                          <a:gd name="T4" fmla="*/ 21600 w 43200"/>
                          <a:gd name="T5" fmla="*/ 21600 h 223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43200" h="22375" fill="none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</a:path>
                          <a:path w="43200" h="22375" stroke="0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9" name="Line 9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057" y="1144"/>
                        <a:ext cx="315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44" name="Group 10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57" y="1915"/>
                      <a:ext cx="678" cy="100"/>
                      <a:chOff x="2057" y="1068"/>
                      <a:chExt cx="678" cy="100"/>
                    </a:xfrm>
                  </p:grpSpPr>
                  <p:sp>
                    <p:nvSpPr>
                      <p:cNvPr id="82" name="Line 101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65" y="1144"/>
                        <a:ext cx="17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3" name="Oval 10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120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4" name="Arc 10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2371" y="1068"/>
                        <a:ext cx="194" cy="76"/>
                      </a:xfrm>
                      <a:custGeom>
                        <a:avLst/>
                        <a:gdLst>
                          <a:gd name="G0" fmla="+- 21600 0 0"/>
                          <a:gd name="G1" fmla="+- 21600 0 0"/>
                          <a:gd name="G2" fmla="+- 21600 0 0"/>
                          <a:gd name="T0" fmla="*/ 14 w 43200"/>
                          <a:gd name="T1" fmla="*/ 22375 h 22375"/>
                          <a:gd name="T2" fmla="*/ 43200 w 43200"/>
                          <a:gd name="T3" fmla="*/ 21600 h 22375"/>
                          <a:gd name="T4" fmla="*/ 21600 w 43200"/>
                          <a:gd name="T5" fmla="*/ 21600 h 223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43200" h="22375" fill="none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</a:path>
                          <a:path w="43200" h="22375" stroke="0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5" name="Line 10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057" y="1144"/>
                        <a:ext cx="315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45" name="Group 10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57" y="2254"/>
                      <a:ext cx="678" cy="100"/>
                      <a:chOff x="2057" y="1068"/>
                      <a:chExt cx="678" cy="100"/>
                    </a:xfrm>
                  </p:grpSpPr>
                  <p:sp>
                    <p:nvSpPr>
                      <p:cNvPr id="78" name="Line 106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65" y="1144"/>
                        <a:ext cx="17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79" name="Oval 10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120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0" name="Arc 10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2371" y="1068"/>
                        <a:ext cx="194" cy="76"/>
                      </a:xfrm>
                      <a:custGeom>
                        <a:avLst/>
                        <a:gdLst>
                          <a:gd name="G0" fmla="+- 21600 0 0"/>
                          <a:gd name="G1" fmla="+- 21600 0 0"/>
                          <a:gd name="G2" fmla="+- 21600 0 0"/>
                          <a:gd name="T0" fmla="*/ 14 w 43200"/>
                          <a:gd name="T1" fmla="*/ 22375 h 22375"/>
                          <a:gd name="T2" fmla="*/ 43200 w 43200"/>
                          <a:gd name="T3" fmla="*/ 21600 h 22375"/>
                          <a:gd name="T4" fmla="*/ 21600 w 43200"/>
                          <a:gd name="T5" fmla="*/ 21600 h 223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43200" h="22375" fill="none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</a:path>
                          <a:path w="43200" h="22375" stroke="0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81" name="Line 10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057" y="1144"/>
                        <a:ext cx="315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46" name="Group 1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57" y="2883"/>
                      <a:ext cx="678" cy="100"/>
                      <a:chOff x="2057" y="1068"/>
                      <a:chExt cx="678" cy="100"/>
                    </a:xfrm>
                  </p:grpSpPr>
                  <p:sp>
                    <p:nvSpPr>
                      <p:cNvPr id="74" name="Line 111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65" y="1144"/>
                        <a:ext cx="17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75" name="Oval 1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120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76" name="Arc 11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2371" y="1068"/>
                        <a:ext cx="194" cy="76"/>
                      </a:xfrm>
                      <a:custGeom>
                        <a:avLst/>
                        <a:gdLst>
                          <a:gd name="G0" fmla="+- 21600 0 0"/>
                          <a:gd name="G1" fmla="+- 21600 0 0"/>
                          <a:gd name="G2" fmla="+- 21600 0 0"/>
                          <a:gd name="T0" fmla="*/ 14 w 43200"/>
                          <a:gd name="T1" fmla="*/ 22375 h 22375"/>
                          <a:gd name="T2" fmla="*/ 43200 w 43200"/>
                          <a:gd name="T3" fmla="*/ 21600 h 22375"/>
                          <a:gd name="T4" fmla="*/ 21600 w 43200"/>
                          <a:gd name="T5" fmla="*/ 21600 h 223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43200" h="22375" fill="none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</a:path>
                          <a:path w="43200" h="22375" stroke="0" extrusionOk="0">
                            <a:moveTo>
                              <a:pt x="13" y="22375"/>
                            </a:moveTo>
                            <a:cubicBezTo>
                              <a:pt x="4" y="22116"/>
                              <a:pt x="0" y="21858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3529" y="0"/>
                              <a:pt x="43199" y="9670"/>
                              <a:pt x="43199" y="21599"/>
                            </a:cubicBez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77" name="Line 11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057" y="1144"/>
                        <a:ext cx="315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47" name="Group 1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69" y="1821"/>
                      <a:ext cx="266" cy="48"/>
                      <a:chOff x="2469" y="1337"/>
                      <a:chExt cx="266" cy="48"/>
                    </a:xfrm>
                  </p:grpSpPr>
                  <p:sp>
                    <p:nvSpPr>
                      <p:cNvPr id="72" name="Oval 1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337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73" name="Line 11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69" y="1362"/>
                        <a:ext cx="21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48" name="Group 1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69" y="2185"/>
                      <a:ext cx="266" cy="48"/>
                      <a:chOff x="2469" y="1337"/>
                      <a:chExt cx="266" cy="48"/>
                    </a:xfrm>
                  </p:grpSpPr>
                  <p:sp>
                    <p:nvSpPr>
                      <p:cNvPr id="70" name="Oval 1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337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71" name="Line 12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69" y="1362"/>
                        <a:ext cx="21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grpSp>
                  <p:nvGrpSpPr>
                    <p:cNvPr id="49" name="Group 1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69" y="2499"/>
                      <a:ext cx="266" cy="48"/>
                      <a:chOff x="2469" y="1337"/>
                      <a:chExt cx="266" cy="48"/>
                    </a:xfrm>
                  </p:grpSpPr>
                  <p:sp>
                    <p:nvSpPr>
                      <p:cNvPr id="68" name="Oval 12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7" y="1337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69" name="Line 12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69" y="1362"/>
                        <a:ext cx="21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sp>
                  <p:nvSpPr>
                    <p:cNvPr id="50" name="Line 1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69" y="3273"/>
                      <a:ext cx="0" cy="26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51" name="Line 1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96" y="3539"/>
                      <a:ext cx="1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52" name="Line 1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45" y="3563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53" name="Line 12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57" y="1386"/>
                      <a:ext cx="0" cy="157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grpSp>
                  <p:nvGrpSpPr>
                    <p:cNvPr id="54" name="Group 129"/>
                    <p:cNvGrpSpPr>
                      <a:grpSpLocks/>
                    </p:cNvGrpSpPr>
                    <p:nvPr/>
                  </p:nvGrpSpPr>
                  <p:grpSpPr bwMode="auto">
                    <a:xfrm rot="5400000">
                      <a:off x="3654" y="3079"/>
                      <a:ext cx="895" cy="121"/>
                      <a:chOff x="2227" y="2305"/>
                      <a:chExt cx="895" cy="121"/>
                    </a:xfrm>
                  </p:grpSpPr>
                  <p:sp>
                    <p:nvSpPr>
                      <p:cNvPr id="58" name="Line 13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856" y="2354"/>
                        <a:ext cx="266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grpSp>
                    <p:nvGrpSpPr>
                      <p:cNvPr id="59" name="Group 13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41" y="2305"/>
                        <a:ext cx="145" cy="121"/>
                        <a:chOff x="2541" y="2305"/>
                        <a:chExt cx="145" cy="121"/>
                      </a:xfrm>
                    </p:grpSpPr>
                    <p:sp>
                      <p:nvSpPr>
                        <p:cNvPr id="66" name="Line 13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541" y="2305"/>
                          <a:ext cx="70" cy="121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67" name="Line 13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614" y="2305"/>
                          <a:ext cx="72" cy="121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grpSp>
                    <p:nvGrpSpPr>
                      <p:cNvPr id="60" name="Group 13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87" y="2305"/>
                        <a:ext cx="145" cy="121"/>
                        <a:chOff x="2541" y="2305"/>
                        <a:chExt cx="145" cy="121"/>
                      </a:xfrm>
                    </p:grpSpPr>
                    <p:sp>
                      <p:nvSpPr>
                        <p:cNvPr id="64" name="Line 13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541" y="2305"/>
                          <a:ext cx="70" cy="121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  <p:sp>
                      <p:nvSpPr>
                        <p:cNvPr id="65" name="Line 13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614" y="2305"/>
                          <a:ext cx="72" cy="121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TW" altLang="en-US" sz="1600"/>
                        </a:p>
                      </p:txBody>
                    </p:sp>
                  </p:grpSp>
                  <p:sp>
                    <p:nvSpPr>
                      <p:cNvPr id="61" name="Line 13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17" y="2305"/>
                        <a:ext cx="24" cy="49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62" name="Line 13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832" y="2305"/>
                        <a:ext cx="24" cy="49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  <p:sp>
                    <p:nvSpPr>
                      <p:cNvPr id="63" name="Line 13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27" y="2354"/>
                        <a:ext cx="290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TW" altLang="en-US" sz="1600"/>
                      </a:p>
                    </p:txBody>
                  </p:sp>
                </p:grpSp>
                <p:sp>
                  <p:nvSpPr>
                    <p:cNvPr id="55" name="Line 1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13" y="2692"/>
                      <a:ext cx="1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56" name="Line 1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41" y="3587"/>
                      <a:ext cx="1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  <p:sp>
                  <p:nvSpPr>
                    <p:cNvPr id="57" name="Line 1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90" y="3611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TW" altLang="en-US" sz="1600"/>
                    </a:p>
                  </p:txBody>
                </p:sp>
              </p:grpSp>
              <p:sp>
                <p:nvSpPr>
                  <p:cNvPr id="17" name="Line 143"/>
                  <p:cNvSpPr>
                    <a:spLocks noChangeShapeType="1"/>
                  </p:cNvSpPr>
                  <p:nvPr/>
                </p:nvSpPr>
                <p:spPr bwMode="auto">
                  <a:xfrm>
                    <a:off x="2324" y="2499"/>
                    <a:ext cx="0" cy="29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TW" altLang="en-US" sz="1600"/>
                  </a:p>
                </p:txBody>
              </p:sp>
            </p:grpSp>
            <p:sp>
              <p:nvSpPr>
                <p:cNvPr id="11" name="Text Box 146"/>
                <p:cNvSpPr txBox="1">
                  <a:spLocks noChangeArrowheads="1"/>
                </p:cNvSpPr>
                <p:nvPr/>
              </p:nvSpPr>
              <p:spPr bwMode="auto">
                <a:xfrm>
                  <a:off x="2441" y="1056"/>
                  <a:ext cx="307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i="1" dirty="0" err="1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1600" baseline="-25000" dirty="0" err="1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ref</a:t>
                  </a:r>
                  <a:endParaRPr lang="en-US" altLang="zh-TW" sz="16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" name="Text Box 160"/>
                <p:cNvSpPr txBox="1">
                  <a:spLocks noChangeArrowheads="1"/>
                </p:cNvSpPr>
                <p:nvPr/>
              </p:nvSpPr>
              <p:spPr bwMode="auto">
                <a:xfrm>
                  <a:off x="3212" y="1348"/>
                  <a:ext cx="260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i="1" dirty="0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1600" baseline="-25000" dirty="0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13" name="Rectangle 162"/>
                <p:cNvSpPr>
                  <a:spLocks noChangeArrowheads="1"/>
                </p:cNvSpPr>
                <p:nvPr/>
              </p:nvSpPr>
              <p:spPr bwMode="auto">
                <a:xfrm>
                  <a:off x="3216" y="1632"/>
                  <a:ext cx="260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i="1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1600" baseline="-25000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14" name="Rectangle 164"/>
                <p:cNvSpPr>
                  <a:spLocks noChangeArrowheads="1"/>
                </p:cNvSpPr>
                <p:nvPr/>
              </p:nvSpPr>
              <p:spPr bwMode="auto">
                <a:xfrm>
                  <a:off x="3216" y="1872"/>
                  <a:ext cx="260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i="1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1600" baseline="-25000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15" name="Rectangle 166"/>
                <p:cNvSpPr>
                  <a:spLocks noChangeArrowheads="1"/>
                </p:cNvSpPr>
                <p:nvPr/>
              </p:nvSpPr>
              <p:spPr bwMode="auto">
                <a:xfrm>
                  <a:off x="3264" y="2400"/>
                  <a:ext cx="260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i="1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1600" baseline="-25000">
                      <a:latin typeface="Times New Roman" panose="02020603050405020304" pitchFamily="18" charset="0"/>
                      <a:ea typeface="新細明體" panose="02020500000000000000" pitchFamily="18" charset="-120"/>
                    </a:rPr>
                    <a:t>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644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Pulse-width Modulation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5450" y="1125538"/>
            <a:ext cx="8611046" cy="4967287"/>
          </a:xfrm>
        </p:spPr>
        <p:txBody>
          <a:bodyPr/>
          <a:lstStyle/>
          <a:p>
            <a:r>
              <a:rPr lang="en-US" altLang="zh-TW" dirty="0"/>
              <a:t>A PWM signal:</a:t>
            </a:r>
          </a:p>
          <a:p>
            <a:pPr lvl="1"/>
            <a:r>
              <a:rPr lang="en-US" altLang="zh-TW" dirty="0"/>
              <a:t>Use pulses of different widths to provide diff. average power. </a:t>
            </a:r>
          </a:p>
          <a:p>
            <a:pPr lvl="1"/>
            <a:r>
              <a:rPr lang="en-US" altLang="zh-TW" i="1" dirty="0"/>
              <a:t>Duty Cycle 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FF0000"/>
                </a:solidFill>
              </a:rPr>
              <a:t> (PW/T) * 100% = T</a:t>
            </a:r>
            <a:r>
              <a:rPr lang="en-US" altLang="zh-TW" baseline="-25000" dirty="0">
                <a:solidFill>
                  <a:srgbClr val="FF0000"/>
                </a:solidFill>
              </a:rPr>
              <a:t>on</a:t>
            </a:r>
            <a:r>
              <a:rPr lang="en-US" altLang="zh-TW" dirty="0">
                <a:solidFill>
                  <a:srgbClr val="FF0000"/>
                </a:solidFill>
              </a:rPr>
              <a:t> / (T</a:t>
            </a:r>
            <a:r>
              <a:rPr lang="en-US" altLang="zh-TW" baseline="-25000" dirty="0">
                <a:solidFill>
                  <a:srgbClr val="FF0000"/>
                </a:solidFill>
              </a:rPr>
              <a:t>on</a:t>
            </a:r>
            <a:r>
              <a:rPr lang="en-US" altLang="zh-TW" dirty="0">
                <a:solidFill>
                  <a:srgbClr val="FF0000"/>
                </a:solidFill>
              </a:rPr>
              <a:t> + </a:t>
            </a:r>
            <a:r>
              <a:rPr lang="en-US" altLang="zh-TW" dirty="0" err="1">
                <a:solidFill>
                  <a:srgbClr val="FF0000"/>
                </a:solidFill>
              </a:rPr>
              <a:t>T</a:t>
            </a:r>
            <a:r>
              <a:rPr lang="en-US" altLang="zh-TW" baseline="-25000" dirty="0" err="1">
                <a:solidFill>
                  <a:srgbClr val="FF0000"/>
                </a:solidFill>
              </a:rPr>
              <a:t>off</a:t>
            </a:r>
            <a:r>
              <a:rPr lang="en-US" altLang="zh-TW" dirty="0">
                <a:solidFill>
                  <a:srgbClr val="FF0000"/>
                </a:solidFill>
              </a:rPr>
              <a:t>) * 100%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where PW is pulse width time and T is total period of a signal.</a:t>
            </a:r>
          </a:p>
          <a:p>
            <a:pPr lvl="2"/>
            <a:r>
              <a:rPr lang="en-US" altLang="zh-TW" dirty="0"/>
              <a:t>Ex.: A 90% duty cycle means the signal is high 90% of the time and low 10% of the time.</a:t>
            </a:r>
          </a:p>
          <a:p>
            <a:pPr lvl="1"/>
            <a:r>
              <a:rPr lang="en-US" altLang="zh-TW" dirty="0"/>
              <a:t>Can be generated simply</a:t>
            </a:r>
            <a:br>
              <a:rPr lang="en-US" altLang="zh-TW" dirty="0"/>
            </a:br>
            <a:r>
              <a:rPr lang="en-US" altLang="zh-TW" dirty="0"/>
              <a:t>by a </a:t>
            </a:r>
            <a:r>
              <a:rPr lang="en-US" altLang="zh-TW" dirty="0">
                <a:solidFill>
                  <a:srgbClr val="FF0000"/>
                </a:solidFill>
              </a:rPr>
              <a:t>timer</a:t>
            </a:r>
            <a:r>
              <a:rPr lang="en-US" altLang="zh-TW" dirty="0"/>
              <a:t> connected to</a:t>
            </a:r>
            <a:br>
              <a:rPr lang="en-US" altLang="zh-TW" dirty="0"/>
            </a:br>
            <a:r>
              <a:rPr lang="en-US" altLang="zh-TW" dirty="0"/>
              <a:t>a pin (e.g. OC1A in p. 45 </a:t>
            </a:r>
            <a:br>
              <a:rPr lang="en-US" altLang="zh-TW" dirty="0"/>
            </a:br>
            <a:r>
              <a:rPr lang="en-US" altLang="zh-TW" dirty="0"/>
              <a:t>of Lecture 9).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20</a:t>
            </a:fld>
            <a:endParaRPr lang="zh-TW" altLang="zh-TW"/>
          </a:p>
        </p:txBody>
      </p:sp>
      <p:pic>
        <p:nvPicPr>
          <p:cNvPr id="4098" name="Picture 2" descr="File:Duty cyc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" t="5811" r="5316" b="8825"/>
          <a:stretch/>
        </p:blipFill>
        <p:spPr bwMode="auto">
          <a:xfrm>
            <a:off x="4692011" y="3249449"/>
            <a:ext cx="405645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10180" y="5761384"/>
            <a:ext cx="3705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+mn-lt"/>
              </a:rPr>
              <a:t>http://wiki.bildr.org/index.php?title=Duty_Cycle</a:t>
            </a:r>
            <a:endParaRPr lang="zh-TW" altLang="en-US" sz="1400" dirty="0">
              <a:latin typeface="+mn-lt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4860032" y="4509120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字方塊 9"/>
          <p:cNvSpPr txBox="1"/>
          <p:nvPr/>
        </p:nvSpPr>
        <p:spPr>
          <a:xfrm>
            <a:off x="5021427" y="4401398"/>
            <a:ext cx="25327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n-lt"/>
              </a:rPr>
              <a:t>PW</a:t>
            </a:r>
            <a:endParaRPr lang="zh-TW" altLang="en-US" sz="14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2" name="直線單箭頭接點 11"/>
          <p:cNvCxnSpPr/>
          <p:nvPr/>
        </p:nvCxnSpPr>
        <p:spPr bwMode="auto">
          <a:xfrm>
            <a:off x="4860032" y="4221088"/>
            <a:ext cx="1224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/>
          <p:cNvSpPr txBox="1"/>
          <p:nvPr/>
        </p:nvSpPr>
        <p:spPr>
          <a:xfrm>
            <a:off x="5419938" y="4061684"/>
            <a:ext cx="99386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n-lt"/>
              </a:rPr>
              <a:t>T</a:t>
            </a:r>
            <a:endParaRPr lang="zh-TW" altLang="en-US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28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 of Duty Cycle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high voltage = 5 V and duty cycle = 10%, then the average output voltage = 0.5 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21</a:t>
            </a:fld>
            <a:endParaRPr lang="zh-TW" altLang="zh-TW"/>
          </a:p>
        </p:txBody>
      </p:sp>
      <p:pic>
        <p:nvPicPr>
          <p:cNvPr id="4098" name="Picture 2" descr="https://www.mbeckler.org/microcontrollers/rgb_led/pw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709" y="2420888"/>
            <a:ext cx="7914281" cy="31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06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PWM for Driving RGB LED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22</a:t>
            </a:fld>
            <a:endParaRPr lang="zh-TW" altLang="zh-TW"/>
          </a:p>
        </p:txBody>
      </p:sp>
      <p:pic>
        <p:nvPicPr>
          <p:cNvPr id="5124" name="Picture 4" descr="「RGB LED」的圖片搜尋結果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8886" y="1700808"/>
            <a:ext cx="623653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www.pjrc.com/teensy/rgb_le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224" y="2512504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868144" y="5827345"/>
            <a:ext cx="3310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+mn-lt"/>
              </a:rPr>
              <a:t>(https://www.pjrc.com/teensy/rgb_led.gif)</a:t>
            </a:r>
            <a:endParaRPr lang="zh-TW" altLang="en-US" sz="1400" dirty="0">
              <a:latin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3434" y="5827345"/>
            <a:ext cx="4901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+mn-lt"/>
              </a:rPr>
              <a:t>(https://developer.mbed.org/users/4180_1/notebook/rgb-leds/)</a:t>
            </a:r>
            <a:endParaRPr lang="zh-TW" alt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953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PWM in Arduino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6 pins</a:t>
            </a:r>
            <a:r>
              <a:rPr lang="en-US" altLang="zh-TW" dirty="0"/>
              <a:t>,</a:t>
            </a:r>
            <a:r>
              <a:rPr lang="zh-TW" altLang="zh-TW" dirty="0"/>
              <a:t> 3, 5, 6, 9, 10</a:t>
            </a:r>
            <a:r>
              <a:rPr lang="en-US" altLang="zh-TW" dirty="0"/>
              <a:t>,</a:t>
            </a:r>
            <a:r>
              <a:rPr lang="zh-TW" altLang="zh-TW" dirty="0"/>
              <a:t> 11, marked by ~ can produce PWM output via </a:t>
            </a:r>
            <a:r>
              <a:rPr lang="zh-TW" altLang="zh-TW" i="1" dirty="0"/>
              <a:t>analogWrite(pinNumber, dutyCycle)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BC2A8D-9A7B-4180-A2C0-64594010D3A4}" type="slidenum">
              <a:rPr lang="zh-TW" altLang="en-US" smtClean="0"/>
              <a:pPr/>
              <a:t>23</a:t>
            </a:fld>
            <a:endParaRPr lang="zh-TW" altLang="zh-TW"/>
          </a:p>
        </p:txBody>
      </p:sp>
      <p:pic>
        <p:nvPicPr>
          <p:cNvPr id="6146" name="Picture 2" descr="「arduino uno」的圖片搜尋結果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30574" y="2348880"/>
            <a:ext cx="496855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261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PWM in Arduino - </a:t>
            </a:r>
            <a:r>
              <a:rPr lang="en-US" altLang="zh-TW" dirty="0" err="1"/>
              <a:t>analogWrite</a:t>
            </a:r>
            <a:r>
              <a:rPr lang="en-US" altLang="zh-TW" dirty="0"/>
              <a:t>()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analogWrite</a:t>
            </a:r>
            <a:r>
              <a:rPr lang="en-US" altLang="zh-TW" dirty="0"/>
              <a:t>(pin, value)</a:t>
            </a:r>
          </a:p>
          <a:p>
            <a:pPr lvl="1"/>
            <a:r>
              <a:rPr lang="en-US" altLang="zh-TW" dirty="0"/>
              <a:t>Writes an analog </a:t>
            </a:r>
            <a:r>
              <a:rPr lang="en-US" altLang="zh-TW" i="1" dirty="0"/>
              <a:t>value</a:t>
            </a:r>
            <a:r>
              <a:rPr lang="en-US" altLang="zh-TW" dirty="0"/>
              <a:t> (PWM wave) to a </a:t>
            </a:r>
            <a:r>
              <a:rPr lang="en-US" altLang="zh-TW" i="1" dirty="0"/>
              <a:t>pin</a:t>
            </a:r>
            <a:r>
              <a:rPr lang="en-US" altLang="zh-TW" dirty="0"/>
              <a:t>. </a:t>
            </a:r>
          </a:p>
          <a:p>
            <a:pPr lvl="1"/>
            <a:r>
              <a:rPr lang="en-US" altLang="zh-TW" i="1" dirty="0"/>
              <a:t>Value</a:t>
            </a:r>
            <a:r>
              <a:rPr lang="en-US" altLang="zh-TW" dirty="0"/>
              <a:t> specifies the duty cycle between 0 (always off) and 255 (always on).</a:t>
            </a:r>
          </a:p>
          <a:p>
            <a:pPr lvl="1"/>
            <a:r>
              <a:rPr lang="en-US" altLang="zh-TW" i="1" dirty="0"/>
              <a:t>Pin</a:t>
            </a:r>
            <a:r>
              <a:rPr lang="en-US" altLang="zh-TW" dirty="0"/>
              <a:t> will generate a steady square wave of the specified duty cycle until the next call to </a:t>
            </a:r>
            <a:r>
              <a:rPr lang="en-US" altLang="zh-TW" dirty="0" err="1"/>
              <a:t>analogWrite</a:t>
            </a:r>
            <a:r>
              <a:rPr lang="en-US" altLang="zh-TW" dirty="0"/>
              <a:t>().</a:t>
            </a:r>
          </a:p>
          <a:p>
            <a:endParaRPr lang="en-US" altLang="zh-TW" dirty="0"/>
          </a:p>
          <a:p>
            <a:r>
              <a:rPr lang="en-US" altLang="zh-TW" dirty="0"/>
              <a:t>The frequency of the PWM signal on most pins is approximately 490 Hz. </a:t>
            </a:r>
          </a:p>
          <a:p>
            <a:pPr lvl="1"/>
            <a:r>
              <a:rPr lang="en-US" altLang="zh-TW" dirty="0"/>
              <a:t>On Arduino UNO, pins 5 and 6 have a frequency of approximately 980 Hz.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24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39641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 LED Module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844824"/>
            <a:ext cx="2658046" cy="265804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25</a:t>
            </a:fld>
            <a:endParaRPr lang="zh-TW" altLang="zh-TW"/>
          </a:p>
        </p:txBody>
      </p:sp>
      <p:sp>
        <p:nvSpPr>
          <p:cNvPr id="6" name="左大括弧 5"/>
          <p:cNvSpPr/>
          <p:nvPr/>
        </p:nvSpPr>
        <p:spPr bwMode="auto">
          <a:xfrm>
            <a:off x="3923928" y="2276872"/>
            <a:ext cx="504056" cy="1440160"/>
          </a:xfrm>
          <a:prstGeom prst="leftBrace">
            <a:avLst>
              <a:gd name="adj1" fmla="val 28741"/>
              <a:gd name="adj2" fmla="val 5000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1560" y="2564904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Connect to PWM pins</a:t>
            </a:r>
          </a:p>
          <a:p>
            <a:r>
              <a:rPr lang="en-US" altLang="zh-TW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(pins with a ‘~’ notation)</a:t>
            </a:r>
            <a:endParaRPr lang="zh-TW" altLang="en-US" dirty="0">
              <a:latin typeface="+mn-lt"/>
              <a:cs typeface="Tahoma" panose="020B060403050404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2484" y="5040695"/>
            <a:ext cx="8183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Since the RGB mini board already contains built-in resistors, you</a:t>
            </a:r>
          </a:p>
          <a:p>
            <a:r>
              <a:rPr lang="en-US" altLang="zh-TW" dirty="0">
                <a:latin typeface="+mn-lt"/>
              </a:rPr>
              <a:t>can connect to Arduino Uno directly. </a:t>
            </a:r>
            <a:endParaRPr lang="zh-TW" altLang="en-US" dirty="0">
              <a:latin typeface="+mn-lt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V="1">
            <a:off x="5868144" y="4147677"/>
            <a:ext cx="0" cy="937507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70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Code for RGB LED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4F8DA-99A1-4CF9-A981-2621FECEC23E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318703" y="1124744"/>
            <a:ext cx="8379594" cy="4896544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36000" tIns="36000" rIns="36000" bIns="36000"/>
          <a:lstStyle/>
          <a:p>
            <a:pPr marL="0" indent="0">
              <a:buNone/>
            </a:pP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11,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10,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9;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 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50);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100);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150);  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delay(1000);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  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delay(1000);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913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Interrupts on Arduino</a:t>
            </a:r>
          </a:p>
          <a:p>
            <a:r>
              <a:rPr lang="en-US" altLang="zh-TW" dirty="0"/>
              <a:t>Digital-to-analog converter (DAC) and Pulse-width modulation (PWM)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ADC on Arduino UNO</a:t>
            </a:r>
          </a:p>
          <a:p>
            <a:r>
              <a:rPr lang="en-US" altLang="zh-TW" dirty="0"/>
              <a:t>Sensors</a:t>
            </a:r>
          </a:p>
          <a:p>
            <a:r>
              <a:rPr lang="en-US" altLang="zh-TW" dirty="0"/>
              <a:t>Actuation by stepper motor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EA5B4C-2E95-473F-9B1F-319D90A12652}" type="slidenum">
              <a:rPr lang="zh-TW" altLang="en-US" smtClean="0"/>
              <a:pPr/>
              <a:t>27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59372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ADC on Arduino UNO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6 </a:t>
            </a:r>
            <a:r>
              <a:rPr lang="en-US" altLang="zh-TW" dirty="0"/>
              <a:t>a</a:t>
            </a:r>
            <a:r>
              <a:rPr lang="zh-TW" altLang="zh-TW" dirty="0"/>
              <a:t>nalog </a:t>
            </a:r>
            <a:r>
              <a:rPr lang="en-US" altLang="zh-TW" dirty="0"/>
              <a:t>input </a:t>
            </a:r>
            <a:r>
              <a:rPr lang="zh-TW" altLang="zh-TW" dirty="0"/>
              <a:t>pins (A0 to A5)</a:t>
            </a:r>
            <a:r>
              <a:rPr lang="en-US" altLang="zh-TW" dirty="0"/>
              <a:t>, e</a:t>
            </a:r>
            <a:r>
              <a:rPr lang="zh-TW" altLang="zh-TW" dirty="0"/>
              <a:t>ach can measure between 0 to 5V with </a:t>
            </a:r>
            <a:r>
              <a:rPr lang="zh-TW" altLang="zh-TW" dirty="0">
                <a:solidFill>
                  <a:srgbClr val="FF0000"/>
                </a:solidFill>
              </a:rPr>
              <a:t>10-bit </a:t>
            </a:r>
            <a:r>
              <a:rPr lang="zh-TW" altLang="zh-TW" dirty="0"/>
              <a:t>of resolution</a:t>
            </a:r>
            <a:r>
              <a:rPr lang="en-US" altLang="zh-TW" dirty="0"/>
              <a:t> and accessed by </a:t>
            </a:r>
            <a:r>
              <a:rPr lang="en-US" altLang="zh-TW" i="1" dirty="0" err="1"/>
              <a:t>analogRead</a:t>
            </a:r>
            <a:r>
              <a:rPr lang="en-US" altLang="zh-TW" i="1" dirty="0"/>
              <a:t>(</a:t>
            </a:r>
            <a:r>
              <a:rPr lang="en-US" altLang="zh-TW" i="1" dirty="0" err="1"/>
              <a:t>pinNumber</a:t>
            </a:r>
            <a:r>
              <a:rPr lang="en-US" altLang="zh-TW" i="1" dirty="0"/>
              <a:t>)</a:t>
            </a:r>
            <a:endParaRPr lang="zh-TW" altLang="zh-TW" i="1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BC2A8D-9A7B-4180-A2C0-64594010D3A4}" type="slidenum">
              <a:rPr lang="zh-TW" altLang="en-US" smtClean="0"/>
              <a:pPr/>
              <a:t>28</a:t>
            </a:fld>
            <a:endParaRPr lang="zh-TW" altLang="zh-TW"/>
          </a:p>
        </p:txBody>
      </p:sp>
      <p:pic>
        <p:nvPicPr>
          <p:cNvPr id="6146" name="Picture 2" descr="「arduino uno」的圖片搜尋結果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7864" y="2533314"/>
            <a:ext cx="496855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6969410" y="5269618"/>
            <a:ext cx="1347006" cy="7920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306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Arduino Interrupts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Interrupts can be generated from several sources:</a:t>
            </a:r>
          </a:p>
          <a:p>
            <a:pPr lvl="1"/>
            <a:r>
              <a:rPr lang="en-US" altLang="zh-TW" b="1" dirty="0"/>
              <a:t>Timer interrupts </a:t>
            </a:r>
            <a:r>
              <a:rPr lang="en-US" altLang="zh-TW" dirty="0"/>
              <a:t>from one of the Arduino timers, which interrupt us once per several milliseconds</a:t>
            </a:r>
          </a:p>
          <a:p>
            <a:pPr lvl="1"/>
            <a:r>
              <a:rPr lang="en-US" altLang="zh-TW" b="1" dirty="0"/>
              <a:t>External interrupts </a:t>
            </a:r>
            <a:r>
              <a:rPr lang="en-US" altLang="zh-TW" dirty="0"/>
              <a:t>from a change in state of one of the external interrupt pins</a:t>
            </a:r>
          </a:p>
          <a:p>
            <a:pPr lvl="1"/>
            <a:r>
              <a:rPr lang="en-US" altLang="zh-TW" b="1" dirty="0"/>
              <a:t>Pin-change interrupts </a:t>
            </a:r>
            <a:r>
              <a:rPr lang="en-US" altLang="zh-TW" dirty="0"/>
              <a:t>from a change in state of any one of a group of pins</a:t>
            </a:r>
          </a:p>
          <a:p>
            <a:r>
              <a:rPr lang="en-US" altLang="zh-TW" dirty="0"/>
              <a:t>Interrupt programming: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ISR(interrupt vector): </a:t>
            </a:r>
            <a:r>
              <a:rPr lang="en-US" altLang="zh-TW" dirty="0"/>
              <a:t>interrupt routine definition</a:t>
            </a:r>
          </a:p>
          <a:p>
            <a:pPr lvl="1"/>
            <a:r>
              <a:rPr lang="en-US" altLang="zh-TW" dirty="0" err="1"/>
              <a:t>reti</a:t>
            </a:r>
            <a:r>
              <a:rPr lang="en-US" altLang="zh-TW" dirty="0"/>
              <a:t>(): return from interrupt, automatically generated for ISR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EAD3E7-B039-4A93-AACD-1369AB5C0DA9}" type="slidenum">
              <a:rPr lang="zh-TW" altLang="en-US" smtClean="0"/>
              <a:pPr/>
              <a:t>2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78780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Analog Joystick as Inputs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29</a:t>
            </a:fld>
            <a:endParaRPr lang="zh-TW" altLang="zh-TW"/>
          </a:p>
        </p:txBody>
      </p:sp>
      <p:pic>
        <p:nvPicPr>
          <p:cNvPr id="1026" name="Picture 2" descr="http://4tronix.co.uk/store/resources/image/18/7e/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20" y="126876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419872" y="5343599"/>
            <a:ext cx="1134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(digital)</a:t>
            </a:r>
            <a:endParaRPr lang="zh-TW" altLang="en-US" dirty="0">
              <a:latin typeface="+mn-l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55656" y="45811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(analog)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72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Code for Analog Joystick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4F8DA-99A1-4CF9-A981-2621FECEC23E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318702" y="1124744"/>
            <a:ext cx="8645785" cy="4896544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36000" tIns="36000" rIns="36000" bIns="36000"/>
          <a:lstStyle/>
          <a:p>
            <a:pPr marL="0" indent="0">
              <a:buNone/>
            </a:pP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button = 2;</a:t>
            </a:r>
          </a:p>
          <a:p>
            <a:pPr marL="0" indent="0">
              <a:buNone/>
            </a:pP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xAxis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A0, 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yAxis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A1;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(button, </a:t>
            </a:r>
            <a:r>
              <a:rPr lang="en-US" altLang="zh-TW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INPUT_PULLUP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//return LOW when down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xVal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xAxis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yVal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yAxis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isPress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(button);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("X=");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xVal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("Y=");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yVal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isPress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0)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("Button is pressed.");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("Button is not pressed.");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delay(200);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90959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Interrupts on Arduino</a:t>
            </a:r>
          </a:p>
          <a:p>
            <a:r>
              <a:rPr lang="en-US" altLang="zh-TW" dirty="0"/>
              <a:t>Digital-to-analog converter (DAC) and Pulse-width modulation (PWM)</a:t>
            </a:r>
          </a:p>
          <a:p>
            <a:r>
              <a:rPr lang="en-US" altLang="zh-TW" dirty="0"/>
              <a:t>ADC on Arduino UNO</a:t>
            </a:r>
          </a:p>
          <a:p>
            <a:r>
              <a:rPr lang="en-US" altLang="zh-TW" dirty="0"/>
              <a:t>Sensors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Actuation by stepper motor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EA5B4C-2E95-473F-9B1F-319D90A12652}" type="slidenum">
              <a:rPr lang="zh-TW" altLang="en-US" smtClean="0"/>
              <a:pPr/>
              <a:t>31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76158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Stepper Motor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electromagnetic device that</a:t>
            </a:r>
          </a:p>
          <a:p>
            <a:pPr lvl="1"/>
            <a:r>
              <a:rPr lang="en-US" altLang="zh-TW" dirty="0"/>
              <a:t>Converts digital pulses into mechanical shaft rotation</a:t>
            </a:r>
          </a:p>
          <a:p>
            <a:pPr lvl="1"/>
            <a:r>
              <a:rPr lang="en-US" altLang="zh-TW" dirty="0"/>
              <a:t>Ex. analog clock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Precision</a:t>
            </a:r>
          </a:p>
          <a:p>
            <a:pPr lvl="1"/>
            <a:r>
              <a:rPr lang="en-US" altLang="zh-TW" dirty="0"/>
              <a:t>Determined primarily by the number of steps per revolution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32</a:t>
            </a:fld>
            <a:endParaRPr lang="zh-TW" altLang="zh-TW"/>
          </a:p>
        </p:txBody>
      </p:sp>
      <p:pic>
        <p:nvPicPr>
          <p:cNvPr id="5" name="Picture 8" descr="Figure 1: One Pulse Equals One Ste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05569" y="1645800"/>
            <a:ext cx="321490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Figure 2: Pulse Counts Equals Step Cou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104" y="4213597"/>
            <a:ext cx="3410927" cy="1879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95536" y="5805264"/>
            <a:ext cx="4660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+mn-lt"/>
              </a:rPr>
              <a:t>(coecsl.ece.illinois.edu/ge423/</a:t>
            </a:r>
            <a:r>
              <a:rPr lang="en-US" altLang="zh-TW" sz="1400" dirty="0" err="1">
                <a:latin typeface="+mn-lt"/>
              </a:rPr>
              <a:t>sensorprojects</a:t>
            </a:r>
            <a:r>
              <a:rPr lang="en-US" altLang="zh-TW" sz="1400" dirty="0">
                <a:latin typeface="+mn-lt"/>
              </a:rPr>
              <a:t>/StepMotor.ppt)</a:t>
            </a:r>
            <a:endParaRPr lang="zh-TW" altLang="en-US" sz="1400" dirty="0">
              <a:latin typeface="+mn-lt"/>
            </a:endParaRPr>
          </a:p>
        </p:txBody>
      </p:sp>
      <p:pic>
        <p:nvPicPr>
          <p:cNvPr id="8" name="圖片 7" descr="... Analog Clock （ミニマル アナログ クロック） ｜ Show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864" y="2174547"/>
            <a:ext cx="1390778" cy="13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60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Stepper Motor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Controlled by a series of electromagnetic coils </a:t>
            </a:r>
          </a:p>
          <a:p>
            <a:pPr lvl="1"/>
            <a:r>
              <a:rPr lang="en-US" altLang="zh-TW" dirty="0"/>
              <a:t>The coils are alternately given current (via PWM or DAC). </a:t>
            </a:r>
          </a:p>
          <a:p>
            <a:pPr lvl="1"/>
            <a:r>
              <a:rPr lang="en-US" altLang="zh-TW" dirty="0"/>
              <a:t>The creating magnetic fields will repulse or attract the magnets on the shaft, causing the motor to rotate.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33</a:t>
            </a:fld>
            <a:endParaRPr lang="zh-TW" altLang="zh-TW"/>
          </a:p>
        </p:txBody>
      </p:sp>
      <p:pic>
        <p:nvPicPr>
          <p:cNvPr id="5" name="Picture 2" descr="variable reluctance stepper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4563" y="2622118"/>
            <a:ext cx="4763900" cy="324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15359" y="5811987"/>
            <a:ext cx="3345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+mn-lt"/>
              </a:rPr>
              <a:t>(http://www.electronics-tutorials.ws/io/io_7.html)</a:t>
            </a:r>
            <a:endParaRPr lang="zh-TW" alt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6056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satistronics.com/images/l/1253/379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44996" y="1149651"/>
            <a:ext cx="2277008" cy="18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codedata.com.tw/wp-content/uploads/2015/07/mBlockArduino16-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5096" y="3212976"/>
            <a:ext cx="2778464" cy="271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Stepper Motor: 28BYJ-48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Number of phases:</a:t>
            </a:r>
            <a:r>
              <a:rPr lang="zh-TW" altLang="en-US" dirty="0"/>
              <a:t> </a:t>
            </a:r>
            <a:r>
              <a:rPr lang="en-US" altLang="zh-TW" dirty="0"/>
              <a:t>4</a:t>
            </a:r>
          </a:p>
          <a:p>
            <a:r>
              <a:rPr lang="en-US" altLang="zh-TW" dirty="0"/>
              <a:t>Step angle:</a:t>
            </a:r>
          </a:p>
          <a:p>
            <a:pPr lvl="1"/>
            <a:r>
              <a:rPr lang="en-US" altLang="zh-TW" dirty="0"/>
              <a:t>8-step: 5.625° (64 steps per revolution)</a:t>
            </a:r>
          </a:p>
          <a:p>
            <a:pPr lvl="1"/>
            <a:r>
              <a:rPr lang="en-US" altLang="zh-TW" dirty="0"/>
              <a:t>4-step: 11.25° (32 steps per revolution)</a:t>
            </a:r>
          </a:p>
          <a:p>
            <a:r>
              <a:rPr lang="en-US" altLang="zh-TW" dirty="0"/>
              <a:t>Gear reduction ratio:</a:t>
            </a:r>
            <a:r>
              <a:rPr lang="zh-TW" altLang="en-US" dirty="0"/>
              <a:t> </a:t>
            </a:r>
            <a:r>
              <a:rPr lang="en-US" altLang="zh-TW" dirty="0"/>
              <a:t>1/64</a:t>
            </a:r>
          </a:p>
          <a:p>
            <a:pPr lvl="1"/>
            <a:r>
              <a:rPr lang="en-US" altLang="zh-TW" dirty="0"/>
              <a:t>32*64 = 2048 steps per revolution in </a:t>
            </a:r>
            <a:br>
              <a:rPr lang="en-US" altLang="zh-TW" dirty="0"/>
            </a:br>
            <a:r>
              <a:rPr lang="en-US" altLang="zh-TW" dirty="0"/>
              <a:t>4-step sequence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NOTE: </a:t>
            </a:r>
          </a:p>
          <a:p>
            <a:pPr lvl="1"/>
            <a:r>
              <a:rPr lang="en-US" altLang="zh-TW" dirty="0"/>
              <a:t>Arduino "Stepper Library" runs in 4-step mode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34</a:t>
            </a:fld>
            <a:endParaRPr lang="zh-TW" altLang="zh-TW"/>
          </a:p>
        </p:txBody>
      </p:sp>
      <p:pic>
        <p:nvPicPr>
          <p:cNvPr id="3" name="Picture 2" descr="https://www.freeasestudyguides.com/graphics/gear-rati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5" t="2053" r="3783" b="56152"/>
          <a:stretch/>
        </p:blipFill>
        <p:spPr bwMode="auto">
          <a:xfrm>
            <a:off x="3436584" y="3762391"/>
            <a:ext cx="2281694" cy="146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082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Stepper Motor Driver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output voltage provided by Arduino UNO cannot drive 28BYJ-48.</a:t>
            </a:r>
          </a:p>
          <a:p>
            <a:r>
              <a:rPr lang="en-US" altLang="zh-TW" dirty="0"/>
              <a:t>So we need to use an amplifier, ULN2003, to raise the output voltage.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35</a:t>
            </a:fld>
            <a:endParaRPr lang="zh-TW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164406" y="5506396"/>
            <a:ext cx="2679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+mn-lt"/>
              </a:rPr>
              <a:t>4 LEDs indicate which coil is currently powered</a:t>
            </a:r>
            <a:endParaRPr lang="zh-TW" altLang="en-US" sz="1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1" name="Picture 2" descr="http://42bots.com/wp-content/uploads/2014/02/UNL2003-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52" y="2519181"/>
            <a:ext cx="3450988" cy="355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單箭頭接點 6"/>
          <p:cNvCxnSpPr/>
          <p:nvPr/>
        </p:nvCxnSpPr>
        <p:spPr bwMode="auto">
          <a:xfrm flipV="1">
            <a:off x="1263604" y="3429000"/>
            <a:ext cx="2300284" cy="207739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單箭頭接點 8"/>
          <p:cNvCxnSpPr/>
          <p:nvPr/>
        </p:nvCxnSpPr>
        <p:spPr bwMode="auto">
          <a:xfrm flipH="1" flipV="1">
            <a:off x="4770755" y="5233980"/>
            <a:ext cx="1103350" cy="64807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5874105" y="5717001"/>
            <a:ext cx="3156993" cy="525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FF"/>
              </a:buClr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FF"/>
              </a:buClr>
              <a:buFont typeface="Symbol" panose="05050102010706020507" pitchFamily="18" charset="2"/>
              <a:buChar char="-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FF"/>
              </a:buClr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­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FF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標楷體" panose="03000509000000000000" pitchFamily="65" charset="-120"/>
              </a:rPr>
              <a:t>Choose 4 pins as input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2500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Code for Stepper Motor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4F8DA-99A1-4CF9-A981-2621FECEC23E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318703" y="1124744"/>
            <a:ext cx="8379594" cy="4896544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36000" tIns="36000" rIns="36000" bIns="36000"/>
          <a:lstStyle/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Stepper.h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for 28BYJ-48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STEPS </a:t>
            </a:r>
            <a:r>
              <a:rPr lang="en-US" altLang="zh-TW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2048</a:t>
            </a:r>
          </a:p>
          <a:p>
            <a:pPr marL="0" indent="0">
              <a:buNone/>
            </a:pPr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an instance of stepper class, specifying #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of steps of the motor and the pins attached to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Stepper stepper(STEPS, 8, 10, 9, 11);</a:t>
            </a:r>
          </a:p>
          <a:p>
            <a:pPr marL="0" indent="0">
              <a:buNone/>
            </a:pPr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the previous reading from the analog input</a:t>
            </a:r>
          </a:p>
          <a:p>
            <a:pPr marL="0" indent="0">
              <a:buNone/>
            </a:pP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previous = 0;</a:t>
            </a:r>
          </a:p>
          <a:p>
            <a:pPr marL="0" indent="0">
              <a:buNone/>
            </a:pPr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stepper.setSpeed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(30); // set the speed to 30 RPMs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7186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Code for Stepper Motor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4F8DA-99A1-4CF9-A981-2621FECEC23E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318703" y="1124744"/>
            <a:ext cx="8379594" cy="4896544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36000" tIns="36000" rIns="36000" bIns="36000"/>
          <a:lstStyle/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get the sensor value from pin A0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pPr marL="0" indent="0">
              <a:buNone/>
            </a:pPr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move a number of steps equal to the change in the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sensor reading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stepper.step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previous);</a:t>
            </a:r>
          </a:p>
          <a:p>
            <a:pPr marL="0" indent="0">
              <a:buNone/>
            </a:pPr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remember the previous value of the sensor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previous =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068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Stepper.c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32040" y="1125538"/>
            <a:ext cx="4032448" cy="4967287"/>
          </a:xfrm>
        </p:spPr>
        <p:txBody>
          <a:bodyPr/>
          <a:lstStyle/>
          <a:p>
            <a:r>
              <a:rPr lang="en-US" altLang="zh-TW" dirty="0"/>
              <a:t>Arduino stepper library uses 2-phase excitation to rotate the motor.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38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085850"/>
            <a:ext cx="45053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Recall Arduino Timers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 timers that count from the </a:t>
            </a:r>
            <a:r>
              <a:rPr lang="en-US" altLang="zh-TW" dirty="0">
                <a:solidFill>
                  <a:srgbClr val="FF0000"/>
                </a:solidFill>
              </a:rPr>
              <a:t>16MHz</a:t>
            </a:r>
            <a:r>
              <a:rPr lang="en-US" altLang="zh-TW" dirty="0"/>
              <a:t> system clock: </a:t>
            </a:r>
          </a:p>
          <a:p>
            <a:pPr lvl="1"/>
            <a:r>
              <a:rPr lang="en-US" altLang="zh-TW" b="1" dirty="0"/>
              <a:t>Timer0</a:t>
            </a:r>
            <a:r>
              <a:rPr lang="en-US" altLang="zh-TW" dirty="0"/>
              <a:t>: 8-bit timer used by delay(), </a:t>
            </a:r>
            <a:r>
              <a:rPr lang="en-US" altLang="zh-TW" dirty="0" err="1"/>
              <a:t>millis</a:t>
            </a:r>
            <a:r>
              <a:rPr lang="en-US" altLang="zh-TW" dirty="0"/>
              <a:t>(), micros()</a:t>
            </a:r>
          </a:p>
          <a:p>
            <a:pPr lvl="1"/>
            <a:r>
              <a:rPr lang="en-US" altLang="zh-TW" b="1" dirty="0"/>
              <a:t>Timer1</a:t>
            </a:r>
            <a:r>
              <a:rPr lang="en-US" altLang="zh-TW" dirty="0"/>
              <a:t>: 16-bit timer used by the Servo() library</a:t>
            </a:r>
          </a:p>
          <a:p>
            <a:pPr lvl="1"/>
            <a:r>
              <a:rPr lang="en-US" altLang="zh-TW" b="1" dirty="0"/>
              <a:t>Timer2</a:t>
            </a:r>
            <a:r>
              <a:rPr lang="en-US" altLang="zh-TW" dirty="0"/>
              <a:t>: 8-bit timer used by the Tone() library</a:t>
            </a:r>
          </a:p>
          <a:p>
            <a:r>
              <a:rPr lang="en-US" altLang="zh-TW" dirty="0"/>
              <a:t>Timer1:</a:t>
            </a:r>
          </a:p>
          <a:p>
            <a:pPr lvl="1"/>
            <a:r>
              <a:rPr lang="en-US" altLang="zh-TW" dirty="0"/>
              <a:t>The timer/counter register (TCNT1): c.f. TA0R</a:t>
            </a:r>
          </a:p>
          <a:p>
            <a:pPr lvl="1"/>
            <a:r>
              <a:rPr lang="en-US" altLang="zh-TW" dirty="0"/>
              <a:t>2 output compare registers (OCR1A, OCR10B): c.f. TA0CCRx</a:t>
            </a:r>
          </a:p>
          <a:p>
            <a:pPr lvl="1"/>
            <a:r>
              <a:rPr lang="en-US" altLang="zh-TW" dirty="0"/>
              <a:t>Input capture register (ICR1): c.f. TA0CCRx</a:t>
            </a:r>
          </a:p>
          <a:p>
            <a:pPr lvl="1"/>
            <a:r>
              <a:rPr lang="en-US" altLang="zh-TW" dirty="0"/>
              <a:t>Control registers:</a:t>
            </a:r>
          </a:p>
          <a:p>
            <a:pPr lvl="2"/>
            <a:r>
              <a:rPr lang="en-US" altLang="zh-TW" dirty="0"/>
              <a:t>Timer/counter control registers (TCCR1A/B/C, 8-bit)</a:t>
            </a:r>
          </a:p>
          <a:p>
            <a:pPr lvl="2"/>
            <a:r>
              <a:rPr lang="en-US" altLang="zh-TW" dirty="0"/>
              <a:t>Timer/counter interrupt flag register (TIFR1)</a:t>
            </a:r>
          </a:p>
          <a:p>
            <a:pPr lvl="2"/>
            <a:r>
              <a:rPr lang="en-US" altLang="zh-TW" dirty="0"/>
              <a:t>Timer/counter interrupt mask register (TIMSK1)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3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181142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Drive Methods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Different drive methods for stepper motors.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Different methods cause different shakiness, power consumption and accuracy.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7A0DC7-59DB-4FF4-A98F-253DCA5EE1C1}" type="slidenum">
              <a:rPr lang="zh-TW" altLang="en-US" smtClean="0"/>
              <a:pPr/>
              <a:t>39</a:t>
            </a:fld>
            <a:endParaRPr lang="zh-TW" altLang="zh-TW"/>
          </a:p>
        </p:txBody>
      </p:sp>
      <p:pic>
        <p:nvPicPr>
          <p:cNvPr id="5" name="Picture 4" descr="http://www.orientalmotor.com/images/101/wavedr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3659267" cy="311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orientalmotor.com/images/101/2phase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1131" y="2055308"/>
            <a:ext cx="3765325" cy="320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331640" y="1527175"/>
            <a:ext cx="2465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1-phase excitation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35294" y="1556792"/>
            <a:ext cx="2465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2-phase excitation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8890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Interrupts on Arduino</a:t>
            </a:r>
          </a:p>
          <a:p>
            <a:r>
              <a:rPr lang="en-US" altLang="zh-TW" dirty="0"/>
              <a:t>Introduction to digital-to-analog converter (DAC)</a:t>
            </a:r>
          </a:p>
          <a:p>
            <a:r>
              <a:rPr lang="en-US" altLang="zh-TW" dirty="0"/>
              <a:t>DAC by Pulse-width modulation (PWM)</a:t>
            </a:r>
          </a:p>
          <a:p>
            <a:r>
              <a:rPr lang="en-US" altLang="zh-TW" dirty="0"/>
              <a:t>ADC on Arduino UNO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Sensors</a:t>
            </a:r>
          </a:p>
          <a:p>
            <a:pPr lvl="1"/>
            <a:r>
              <a:rPr lang="en-US" altLang="zh-TW" dirty="0" err="1">
                <a:solidFill>
                  <a:srgbClr val="FF0000"/>
                </a:solidFill>
              </a:rPr>
              <a:t>Photoresistors</a:t>
            </a:r>
            <a:r>
              <a:rPr lang="en-US" altLang="zh-TW" dirty="0">
                <a:solidFill>
                  <a:srgbClr val="FF0000"/>
                </a:solidFill>
              </a:rPr>
              <a:t>, ultrasonic sensors, microphone</a:t>
            </a:r>
          </a:p>
          <a:p>
            <a:r>
              <a:rPr lang="en-US" altLang="zh-TW" dirty="0"/>
              <a:t>Actuation by stepper motor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EA5B4C-2E95-473F-9B1F-319D90A12652}" type="slidenum">
              <a:rPr lang="zh-TW" altLang="en-US" smtClean="0"/>
              <a:pPr/>
              <a:t>40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39658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b="0" dirty="0"/>
            </a:br>
            <a:br>
              <a:rPr lang="en-US" altLang="zh-TW" b="0" dirty="0"/>
            </a:br>
            <a:r>
              <a:rPr lang="en-US" altLang="zh-TW" dirty="0" err="1"/>
              <a:t>Photoresistor</a:t>
            </a:r>
            <a:endParaRPr lang="en-US" altLang="zh-TW" dirty="0"/>
          </a:p>
        </p:txBody>
      </p:sp>
      <p:sp>
        <p:nvSpPr>
          <p:cNvPr id="139268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Photoresistor</a:t>
            </a:r>
            <a:r>
              <a:rPr lang="en-US" altLang="zh-TW" dirty="0"/>
              <a:t> is a light-controlled variable resistor</a:t>
            </a:r>
          </a:p>
          <a:p>
            <a:r>
              <a:rPr lang="en-US" altLang="zh-TW" dirty="0"/>
              <a:t>The resistance of a </a:t>
            </a:r>
            <a:r>
              <a:rPr lang="en-US" altLang="zh-TW" dirty="0" err="1"/>
              <a:t>photoresistor</a:t>
            </a:r>
            <a:r>
              <a:rPr lang="en-US" altLang="zh-TW" dirty="0"/>
              <a:t> decreases with increasing incident light intensity</a:t>
            </a:r>
          </a:p>
          <a:p>
            <a:pPr lvl="1"/>
            <a:r>
              <a:rPr lang="en-US" altLang="zh-TW" dirty="0"/>
              <a:t>In the dark, a </a:t>
            </a:r>
            <a:r>
              <a:rPr lang="en-US" altLang="zh-TW" dirty="0" err="1"/>
              <a:t>photoresistor</a:t>
            </a:r>
            <a:r>
              <a:rPr lang="en-US" altLang="zh-TW" dirty="0"/>
              <a:t> can have a resistance as high as several </a:t>
            </a:r>
            <a:r>
              <a:rPr lang="en-US" altLang="zh-TW" dirty="0" err="1"/>
              <a:t>megohms</a:t>
            </a:r>
            <a:r>
              <a:rPr lang="en-US" altLang="zh-TW" dirty="0"/>
              <a:t> (MΩ)</a:t>
            </a:r>
          </a:p>
          <a:p>
            <a:pPr lvl="1"/>
            <a:r>
              <a:rPr lang="en-US" altLang="zh-TW" dirty="0"/>
              <a:t>While in the light, a </a:t>
            </a:r>
            <a:r>
              <a:rPr lang="en-US" altLang="zh-TW" dirty="0" err="1"/>
              <a:t>photoresistor</a:t>
            </a:r>
            <a:r>
              <a:rPr lang="en-US" altLang="zh-TW" dirty="0"/>
              <a:t> can have a resistance as low as a few hundred ohms</a:t>
            </a:r>
          </a:p>
          <a:p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4F8DA-99A1-4CF9-A981-2621FECEC23E}" type="slidenum">
              <a:rPr lang="zh-TW" altLang="en-US" smtClean="0"/>
              <a:pPr/>
              <a:t>41</a:t>
            </a:fld>
            <a:endParaRPr lang="zh-TW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8228" t="12821" r="5373" b="13697"/>
          <a:stretch/>
        </p:blipFill>
        <p:spPr>
          <a:xfrm>
            <a:off x="1763687" y="4149081"/>
            <a:ext cx="2173741" cy="1656184"/>
          </a:xfrm>
          <a:prstGeom prst="rect">
            <a:avLst/>
          </a:prstGeom>
        </p:spPr>
      </p:pic>
      <p:pic>
        <p:nvPicPr>
          <p:cNvPr id="6" name="Picture 2" descr="C:\Users\PADSnull\Desktop\LD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07" y="3645024"/>
            <a:ext cx="4139773" cy="246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638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Photoresistor</a:t>
            </a:r>
            <a:r>
              <a:rPr lang="en-US" altLang="zh-TW" dirty="0"/>
              <a:t> and Arduino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42</a:t>
            </a:fld>
            <a:endParaRPr lang="zh-TW" altLang="zh-TW"/>
          </a:p>
        </p:txBody>
      </p:sp>
      <p:pic>
        <p:nvPicPr>
          <p:cNvPr id="1026" name="Picture 2" descr="「arduino photocell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285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842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Code for </a:t>
            </a:r>
            <a:r>
              <a:rPr lang="en-US" altLang="zh-TW" dirty="0" err="1"/>
              <a:t>Photoresistor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43</a:t>
            </a:fld>
            <a:endParaRPr lang="zh-TW" altLang="zh-TW"/>
          </a:p>
        </p:txBody>
      </p:sp>
      <p:sp>
        <p:nvSpPr>
          <p:cNvPr id="5" name="矩形 4"/>
          <p:cNvSpPr/>
          <p:nvPr/>
        </p:nvSpPr>
        <p:spPr>
          <a:xfrm>
            <a:off x="107504" y="1168291"/>
            <a:ext cx="8928992" cy="4708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(A0, INPUT);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OUTPUT);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LOW);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pr_min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400;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  <a:br>
              <a:rPr lang="zh-TW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TW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Read value of A0 input (must in range of 0~1023) */</a:t>
            </a:r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pr_min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 LOW : HIGH);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If input value &gt; </a:t>
            </a:r>
            <a:r>
              <a:rPr lang="en-US" altLang="zh-TW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pr_min</a:t>
            </a:r>
            <a:r>
              <a:rPr lang="en-US" altLang="zh-TW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then turn on LED */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delay(1000);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圓角矩形圖說文字 2"/>
          <p:cNvSpPr/>
          <p:nvPr/>
        </p:nvSpPr>
        <p:spPr bwMode="auto">
          <a:xfrm>
            <a:off x="4508500" y="2276872"/>
            <a:ext cx="2706092" cy="936104"/>
          </a:xfrm>
          <a:prstGeom prst="wedgeRoundRectCallout">
            <a:avLst>
              <a:gd name="adj1" fmla="val -69939"/>
              <a:gd name="adj2" fmla="val 98021"/>
              <a:gd name="adj3" fmla="val 16667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標楷體" charset="0"/>
                <a:cs typeface="標楷體" charset="0"/>
              </a:rPr>
              <a:t>Analog input (0~5V) with 10-bit ADC</a:t>
            </a:r>
            <a:endParaRPr kumimoji="0" lang="zh-TW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標楷體" charset="0"/>
              <a:cs typeface="標楷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868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Ultrasonic Sensor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ultrasonic sensor emits an ultrasound that travels through the air. If there is an object or obstacle on its path, it will bounce back to the sensor</a:t>
            </a:r>
          </a:p>
          <a:p>
            <a:r>
              <a:rPr lang="en-US" altLang="zh-TW" dirty="0"/>
              <a:t>Considering the travel time and the speed of the sound, the distance can be calculated</a:t>
            </a:r>
          </a:p>
          <a:p>
            <a:r>
              <a:rPr lang="en-US" altLang="zh-TW" dirty="0"/>
              <a:t>Ex.: HC-SR04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cs typeface="Arial" panose="020B0604020202020204" pitchFamily="34" charset="0"/>
              </a:rPr>
              <a:t>Effectual angle: &lt;15°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cs typeface="Arial" panose="020B0604020202020204" pitchFamily="34" charset="0"/>
              </a:rPr>
              <a:t>Ranging distance: 2cm – 500 cm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cs typeface="Arial" panose="020B0604020202020204" pitchFamily="34" charset="0"/>
              </a:rPr>
              <a:t>Resolution: 0.3 cm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40KHz ultrasonic signal </a:t>
            </a:r>
            <a:r>
              <a:rPr lang="en-US" altLang="zh-TW" dirty="0"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altLang="zh-TW" dirty="0"/>
              <a:t>4 pins: </a:t>
            </a:r>
            <a:r>
              <a:rPr lang="en-US" altLang="zh-TW" dirty="0" err="1"/>
              <a:t>Vcc</a:t>
            </a:r>
            <a:r>
              <a:rPr lang="en-US" altLang="zh-TW" dirty="0"/>
              <a:t>, Trig, Echo, GND </a:t>
            </a:r>
          </a:p>
          <a:p>
            <a:pPr lvl="1">
              <a:lnSpc>
                <a:spcPct val="90000"/>
              </a:lnSpc>
            </a:pPr>
            <a:endParaRPr lang="en-US" altLang="zh-TW" dirty="0"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44</a:t>
            </a:fld>
            <a:endParaRPr lang="zh-TW" altLang="zh-TW"/>
          </a:p>
        </p:txBody>
      </p:sp>
      <p:pic>
        <p:nvPicPr>
          <p:cNvPr id="5" name="Picture 2" descr="「arduino ultrasonic sensor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t="9752" r="21643" b="23607"/>
          <a:stretch/>
        </p:blipFill>
        <p:spPr bwMode="auto">
          <a:xfrm rot="10800000">
            <a:off x="5724128" y="3717032"/>
            <a:ext cx="3003488" cy="181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592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Distance Calculation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Set the Trig pin on at HIGH for &gt; 10 µs to start</a:t>
            </a:r>
          </a:p>
          <a:p>
            <a:pPr lvl="1"/>
            <a:r>
              <a:rPr lang="en-US" altLang="zh-TW" dirty="0"/>
              <a:t>That will send out an 8-cycle sound wave that can be received in the Echo pin</a:t>
            </a:r>
          </a:p>
          <a:p>
            <a:pPr lvl="1"/>
            <a:r>
              <a:rPr lang="en-US" altLang="zh-TW" dirty="0"/>
              <a:t>Echo pin will be HIGH based on the time in microseconds that the sound wave traveled</a:t>
            </a:r>
          </a:p>
          <a:p>
            <a:pPr lvl="1"/>
            <a:r>
              <a:rPr lang="en-US" altLang="zh-TW" dirty="0"/>
              <a:t>Distance = HIGH Duration*(Sonic:340m/s)/2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45</a:t>
            </a:fld>
            <a:endParaRPr lang="zh-TW" altLang="zh-TW"/>
          </a:p>
        </p:txBody>
      </p:sp>
      <p:pic>
        <p:nvPicPr>
          <p:cNvPr id="3074" name="Picture 2" descr="C:\Users\PADSnull\Desktop\HC-SR04-timing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486" y="3944528"/>
            <a:ext cx="5140994" cy="214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2843808" y="4304567"/>
            <a:ext cx="802375" cy="53305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Trigger Pin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n-lt"/>
              <a:ea typeface="標楷體" charset="0"/>
              <a:cs typeface="MoolBoran" panose="020B0100010101010101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843808" y="4910900"/>
            <a:ext cx="864096" cy="4817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Transmit Wave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n-lt"/>
              <a:ea typeface="標楷體" charset="0"/>
              <a:cs typeface="MoolBoran" panose="020B0100010101010101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843808" y="5528703"/>
            <a:ext cx="801262" cy="2752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Echo Pin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n-lt"/>
              <a:ea typeface="標楷體" charset="0"/>
              <a:cs typeface="MoolBoran" panose="020B0100010101010101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136510" y="5877272"/>
            <a:ext cx="1415176" cy="2160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n-lt"/>
              <a:ea typeface="標楷體" charset="0"/>
              <a:cs typeface="MoolBoran" panose="020B0100010101010101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589001" y="3674772"/>
            <a:ext cx="2725409" cy="3743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HC-SR04 Timing Diagram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effectLst/>
              <a:latin typeface="+mn-lt"/>
              <a:ea typeface="標楷體" charset="0"/>
              <a:cs typeface="MoolBoran" panose="020B0100010101010101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644008" y="3957626"/>
            <a:ext cx="1415176" cy="1309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n-lt"/>
              <a:ea typeface="標楷體" charset="0"/>
              <a:cs typeface="MoolBoran" panose="020B0100010101010101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076056" y="4533690"/>
            <a:ext cx="1656184" cy="1309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n-lt"/>
              <a:ea typeface="標楷體" charset="0"/>
              <a:cs typeface="MoolBoran" panose="020B0100010101010101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477680" y="4203105"/>
            <a:ext cx="2046648" cy="1734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10 </a:t>
            </a:r>
            <a:r>
              <a:rPr lang="en-US" altLang="zh-TW" sz="1400" dirty="0">
                <a:latin typeface="+mn-lt"/>
                <a:cs typeface="MoolBoran" panose="020B0100010101010101" pitchFamily="34" charset="0"/>
              </a:rPr>
              <a:t>µs</a:t>
            </a:r>
            <a:r>
              <a:rPr lang="zh-TW" altLang="en-US" sz="1400" dirty="0">
                <a:solidFill>
                  <a:srgbClr val="002060"/>
                </a:solidFill>
                <a:latin typeface="+mn-lt"/>
                <a:ea typeface="標楷體" charset="0"/>
                <a:cs typeface="MoolBoran" panose="020B0100010101010101" pitchFamily="34" charset="0"/>
              </a:rPr>
              <a:t> </a:t>
            </a:r>
            <a:r>
              <a:rPr lang="en-US" altLang="zh-TW" sz="1400" dirty="0">
                <a:solidFill>
                  <a:srgbClr val="002060"/>
                </a:solidFill>
                <a:latin typeface="+mn-lt"/>
                <a:ea typeface="標楷體" charset="0"/>
                <a:cs typeface="MoolBoran" panose="020B0100010101010101" pitchFamily="34" charset="0"/>
              </a:rPr>
              <a:t>tripper pulse</a:t>
            </a:r>
            <a:endParaRPr lang="en-US" altLang="zh-TW" sz="1400" dirty="0">
              <a:latin typeface="+mn-lt"/>
              <a:cs typeface="MoolBoran" panose="020B0100010101010101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413784" y="4779169"/>
            <a:ext cx="2046648" cy="1734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8 x 40kHz sound</a:t>
            </a:r>
            <a:r>
              <a:rPr kumimoji="0" lang="en-US" altLang="zh-TW" sz="1400" b="0" i="0" u="none" strike="noStrike" cap="none" normalizeH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 wave</a:t>
            </a:r>
            <a:endParaRPr lang="en-US" altLang="zh-TW" sz="1400" dirty="0">
              <a:latin typeface="+mn-lt"/>
              <a:cs typeface="MoolBoran" panose="020B0100010101010101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948264" y="5517232"/>
            <a:ext cx="1511402" cy="2305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 defTabSz="828000">
              <a:lnSpc>
                <a:spcPts val="1500"/>
              </a:lnSpc>
              <a:spcBef>
                <a:spcPts val="0"/>
              </a:spcBef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Width proportional</a:t>
            </a:r>
            <a:r>
              <a:rPr kumimoji="0" lang="en-US" altLang="zh-TW" sz="1400" b="0" i="0" u="none" strike="noStrike" cap="none" normalizeH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 to  measured distance</a:t>
            </a:r>
            <a:endParaRPr lang="en-US" altLang="zh-TW" sz="1400" dirty="0">
              <a:latin typeface="+mn-lt"/>
              <a:cs typeface="MoolBoran" panose="020B0100010101010101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217288" y="5240672"/>
            <a:ext cx="2459168" cy="6545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n-lt"/>
              <a:ea typeface="標楷體" charset="0"/>
              <a:cs typeface="MoolBoran" panose="020B010001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39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Distance Calculation: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 in order to get the distance in cm we need to multiply the received travel time value from the Echo pin by 0.034 cm/µs and divide it by 2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46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3982" b="14991"/>
          <a:stretch/>
        </p:blipFill>
        <p:spPr>
          <a:xfrm>
            <a:off x="1763689" y="2564905"/>
            <a:ext cx="691276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96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Ultrasonic Sensor and Arduino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HC-SR04 has 4 pins: Ground, </a:t>
            </a:r>
            <a:r>
              <a:rPr lang="en-US" altLang="zh-TW" dirty="0" err="1"/>
              <a:t>Vcc</a:t>
            </a:r>
            <a:r>
              <a:rPr lang="en-US" altLang="zh-TW" dirty="0"/>
              <a:t>, Trig, Echo	</a:t>
            </a:r>
          </a:p>
          <a:p>
            <a:pPr lvl="1"/>
            <a:r>
              <a:rPr lang="en-US" altLang="zh-TW" dirty="0" err="1"/>
              <a:t>Vcc</a:t>
            </a:r>
            <a:r>
              <a:rPr lang="en-US" altLang="zh-TW" dirty="0"/>
              <a:t> is connected to the 5 volt pin, trig and echo pins to any digital I/O pin on Arduino Uno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47</a:t>
            </a:fld>
            <a:endParaRPr lang="zh-TW" altLang="zh-TW"/>
          </a:p>
        </p:txBody>
      </p:sp>
      <p:pic>
        <p:nvPicPr>
          <p:cNvPr id="6146" name="Picture 2" descr="「ultrasonic sensor theory arduino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3956" r="2325" b="5848"/>
          <a:stretch/>
        </p:blipFill>
        <p:spPr bwMode="auto">
          <a:xfrm>
            <a:off x="755575" y="2492896"/>
            <a:ext cx="781443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253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b="0" dirty="0"/>
            </a:br>
            <a:r>
              <a:rPr lang="en-US" altLang="zh-TW" dirty="0"/>
              <a:t>Ultrasonic Sensor and Arduino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pulseIn</a:t>
            </a:r>
            <a:r>
              <a: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TW" dirty="0"/>
              <a:t>reads a pulse (either HIGH or LOW) on a pin</a:t>
            </a:r>
          </a:p>
          <a:p>
            <a:pPr lvl="1"/>
            <a:r>
              <a:rPr lang="en-US" altLang="zh-TW" dirty="0"/>
              <a:t>Syntax : </a:t>
            </a:r>
            <a:r>
              <a:rPr lang="en-US" altLang="zh-TW" dirty="0" err="1"/>
              <a:t>pulseIn</a:t>
            </a:r>
            <a:r>
              <a:rPr lang="en-US" altLang="zh-TW" dirty="0"/>
              <a:t>(pin, value) </a:t>
            </a:r>
            <a:endParaRPr lang="en-US" altLang="zh-TW" b="1" dirty="0"/>
          </a:p>
          <a:p>
            <a:pPr lvl="1"/>
            <a:r>
              <a:rPr lang="en-US" altLang="zh-TW" dirty="0"/>
              <a:t>If value is HIGH, </a:t>
            </a:r>
            <a:r>
              <a:rPr lang="en-US" altLang="zh-TW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pulseIn</a:t>
            </a:r>
            <a:r>
              <a: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TW" dirty="0"/>
              <a:t> waits for the pin to go HIGH, starts timing, then waits for the pin to go LOW and stops timing</a:t>
            </a:r>
          </a:p>
          <a:p>
            <a:pPr lvl="1"/>
            <a:r>
              <a:rPr lang="en-US" altLang="zh-TW" dirty="0"/>
              <a:t>Returns the length of the pulse in microseconds or 0 if no complete pulse was received within the timeout</a:t>
            </a:r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48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603" t="67692"/>
          <a:stretch/>
        </p:blipFill>
        <p:spPr>
          <a:xfrm>
            <a:off x="3131840" y="4725144"/>
            <a:ext cx="5744002" cy="11703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3222306" y="5013176"/>
            <a:ext cx="1421702" cy="51317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Echo</a:t>
            </a:r>
            <a:r>
              <a:rPr kumimoji="0" lang="en-US" altLang="zh-TW" sz="2000" b="0" i="0" u="none" strike="noStrike" cap="none" normalizeH="0" dirty="0">
                <a:ln>
                  <a:noFill/>
                </a:ln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 Pin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  <a:latin typeface="+mn-lt"/>
              <a:ea typeface="標楷體" charset="0"/>
              <a:cs typeface="MoolBoran" panose="020B0100010101010101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148064" y="5373215"/>
            <a:ext cx="3240360" cy="6401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0" u="none" strike="noStrike" cap="none" normalizeH="0" baseline="0" dirty="0">
                <a:ln>
                  <a:noFill/>
                </a:ln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  Time it takes</a:t>
            </a:r>
            <a:r>
              <a:rPr kumimoji="0" lang="en-US" altLang="zh-TW" sz="1600" b="0" i="0" u="none" strike="noStrike" cap="none" normalizeH="0" dirty="0">
                <a:ln>
                  <a:noFill/>
                </a:ln>
                <a:effectLst/>
                <a:latin typeface="+mn-lt"/>
                <a:ea typeface="標楷體" charset="0"/>
                <a:cs typeface="MoolBoran" panose="020B0100010101010101" pitchFamily="34" charset="0"/>
              </a:rPr>
              <a:t> pulse to leave and return to sensors</a:t>
            </a:r>
            <a:endParaRPr kumimoji="0" lang="zh-TW" altLang="en-US" sz="1600" b="0" i="0" u="none" strike="noStrike" cap="none" normalizeH="0" baseline="0" dirty="0">
              <a:ln>
                <a:noFill/>
              </a:ln>
              <a:effectLst/>
              <a:latin typeface="+mn-lt"/>
              <a:ea typeface="標楷體" charset="0"/>
              <a:cs typeface="MoolBoran" panose="020B010001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0E5158-C86D-4FBE-8AA1-8CB99B8A8A8C}" type="slidenum">
              <a:rPr lang="zh-TW" altLang="en-US" smtClean="0"/>
              <a:pPr/>
              <a:t>4</a:t>
            </a:fld>
            <a:endParaRPr lang="zh-TW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22183"/>
            <a:ext cx="7077075" cy="65817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4824" y="1268760"/>
            <a:ext cx="2160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TW" sz="2800" b="1" dirty="0">
                <a:latin typeface="+mn-lt"/>
                <a:cs typeface="Bookman Old Style"/>
              </a:rPr>
              <a:t>Recall ATmega328 </a:t>
            </a:r>
            <a:r>
              <a:rPr lang="en-US" altLang="zh-TW" sz="2800" b="1" dirty="0">
                <a:latin typeface="+mn-lt"/>
              </a:rPr>
              <a:t>Timer Block Diagram</a:t>
            </a:r>
            <a:endParaRPr lang="zh-TW" altLang="en-US" sz="2800" b="1" dirty="0">
              <a:latin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411760" y="1628800"/>
            <a:ext cx="1872208" cy="57606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TW" altLang="en-US" i="1" dirty="0">
              <a:latin typeface="+mn-lt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2555776" y="3140968"/>
            <a:ext cx="1656184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TW" altLang="en-US" i="1" dirty="0">
              <a:latin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550029" y="4365104"/>
            <a:ext cx="1656184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TW" altLang="en-US" i="1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522443" y="5229200"/>
            <a:ext cx="1656184" cy="1772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TW" altLang="en-US" i="1" dirty="0">
              <a:latin typeface="+mn-lt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550028" y="5838452"/>
            <a:ext cx="3534140" cy="2548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TW" altLang="en-US" i="1" dirty="0">
              <a:latin typeface="+mn-lt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8244408" y="2492896"/>
            <a:ext cx="668363" cy="6480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TW" alt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98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Code for Ultrasonic Sensor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49</a:t>
            </a:fld>
            <a:endParaRPr lang="zh-TW" altLang="zh-TW"/>
          </a:p>
        </p:txBody>
      </p:sp>
      <p:sp>
        <p:nvSpPr>
          <p:cNvPr id="5" name="矩形 4"/>
          <p:cNvSpPr/>
          <p:nvPr/>
        </p:nvSpPr>
        <p:spPr>
          <a:xfrm>
            <a:off x="262384" y="1196752"/>
            <a:ext cx="8630096" cy="4801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trigPin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12, 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echoPin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11;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long duration, distance;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trigPin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echoPin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trigPin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LOW); // Clears the 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trigPin</a:t>
            </a:r>
            <a:endParaRPr lang="en-US" altLang="zh-TW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delayMicroseconds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(2);</a:t>
            </a:r>
          </a:p>
          <a:p>
            <a:r>
              <a:rPr lang="en-US" altLang="zh-TW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Sets the </a:t>
            </a:r>
            <a:r>
              <a:rPr lang="en-US" altLang="zh-TW" sz="1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trigPin</a:t>
            </a:r>
            <a:r>
              <a:rPr lang="en-US" altLang="zh-TW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HIGH state for 10 </a:t>
            </a:r>
            <a:r>
              <a:rPr lang="en-US" altLang="zh-TW" sz="1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altLang="zh-TW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trigPin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HIGH);    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delayMicroseconds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trigPin</a:t>
            </a:r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LOW);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Reads Echo pin, returns sound travel time in </a:t>
            </a:r>
            <a:r>
              <a:rPr lang="en-US" altLang="zh-TW" sz="1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altLang="zh-TW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duration = </a:t>
            </a:r>
            <a:r>
              <a:rPr lang="en-US" altLang="zh-TW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pulseIn</a:t>
            </a:r>
            <a:r>
              <a:rPr lang="en-US" altLang="zh-TW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echoPin</a:t>
            </a:r>
            <a:r>
              <a:rPr lang="en-US" altLang="zh-TW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HIGH);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Calculates the distance */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distance = duration*0.034/2; </a:t>
            </a:r>
          </a:p>
          <a:p>
            <a:r>
              <a:rPr lang="en-US" altLang="zh-TW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9212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b="0" dirty="0"/>
            </a:br>
            <a:br>
              <a:rPr lang="en-US" altLang="zh-TW" b="0" dirty="0"/>
            </a:br>
            <a:r>
              <a:rPr lang="en-US" altLang="zh-TW" dirty="0"/>
              <a:t>KY-038 Microphone Sound Sensor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Detect when sound has exceeded a set point</a:t>
            </a:r>
          </a:p>
          <a:p>
            <a:pPr lvl="1"/>
            <a:r>
              <a:rPr lang="en-US" altLang="zh-TW" dirty="0"/>
              <a:t>Sound is detected via a microphone and fed into an LM393 op amp</a:t>
            </a:r>
          </a:p>
          <a:p>
            <a:pPr lvl="1"/>
            <a:r>
              <a:rPr lang="en-US" altLang="zh-TW" dirty="0"/>
              <a:t>The sound level set point is adjusted via an on-board potentiometer</a:t>
            </a:r>
          </a:p>
          <a:p>
            <a:pPr lvl="1"/>
            <a:r>
              <a:rPr lang="en-US" altLang="zh-TW" dirty="0"/>
              <a:t>When the sound level exceeds the set point, an LED on the module is illuminated and the output is sent low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50</a:t>
            </a:fld>
            <a:endParaRPr lang="zh-TW" altLang="zh-TW"/>
          </a:p>
        </p:txBody>
      </p:sp>
      <p:pic>
        <p:nvPicPr>
          <p:cNvPr id="6" name="Picture 2" descr="「arduino sound sensor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0639" y="3931791"/>
            <a:ext cx="250572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「KY-038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t="21786" r="4992" b="17212"/>
          <a:stretch/>
        </p:blipFill>
        <p:spPr bwMode="auto">
          <a:xfrm>
            <a:off x="547725" y="4032759"/>
            <a:ext cx="5760640" cy="177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51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149593"/>
            <a:ext cx="5167742" cy="37996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b="0" dirty="0"/>
            </a:br>
            <a:br>
              <a:rPr lang="en-US" altLang="zh-TW" b="0" dirty="0"/>
            </a:br>
            <a:r>
              <a:rPr lang="en-US" altLang="zh-TW" dirty="0"/>
              <a:t>KY-038 Microphone Sound Sensor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Module has four outputs: (inputs to Arduino)</a:t>
            </a:r>
          </a:p>
          <a:p>
            <a:pPr lvl="1"/>
            <a:r>
              <a:rPr lang="en-US" altLang="zh-TW" b="1" dirty="0"/>
              <a:t>AO</a:t>
            </a:r>
            <a:r>
              <a:rPr lang="en-US" altLang="zh-TW" dirty="0"/>
              <a:t>, analog output: real-time output voltage signal of the microphone</a:t>
            </a:r>
          </a:p>
          <a:p>
            <a:pPr lvl="1"/>
            <a:r>
              <a:rPr lang="en-US" altLang="zh-TW" b="1" dirty="0"/>
              <a:t>DO</a:t>
            </a:r>
            <a:r>
              <a:rPr lang="en-US" altLang="zh-TW" dirty="0"/>
              <a:t>, digital output: </a:t>
            </a:r>
            <a:br>
              <a:rPr lang="en-US" altLang="zh-TW" dirty="0"/>
            </a:br>
            <a:r>
              <a:rPr lang="en-US" altLang="zh-TW" dirty="0"/>
              <a:t>when the sound </a:t>
            </a:r>
            <a:br>
              <a:rPr lang="en-US" altLang="zh-TW" dirty="0"/>
            </a:br>
            <a:r>
              <a:rPr lang="en-US" altLang="zh-TW" dirty="0"/>
              <a:t>intensity reaches a </a:t>
            </a:r>
            <a:br>
              <a:rPr lang="en-US" altLang="zh-TW" dirty="0"/>
            </a:br>
            <a:r>
              <a:rPr lang="en-US" altLang="zh-TW" dirty="0"/>
              <a:t>certain threshold, </a:t>
            </a:r>
            <a:br>
              <a:rPr lang="en-US" altLang="zh-TW" dirty="0"/>
            </a:br>
            <a:r>
              <a:rPr lang="en-US" altLang="zh-TW" dirty="0"/>
              <a:t>output high and low </a:t>
            </a:r>
            <a:br>
              <a:rPr lang="en-US" altLang="zh-TW" dirty="0"/>
            </a:br>
            <a:r>
              <a:rPr lang="en-US" altLang="zh-TW" dirty="0"/>
              <a:t>signal</a:t>
            </a:r>
          </a:p>
          <a:p>
            <a:pPr lvl="1"/>
            <a:r>
              <a:rPr lang="en-US" altLang="zh-TW" dirty="0" err="1"/>
              <a:t>Vcc</a:t>
            </a:r>
            <a:endParaRPr lang="en-US" altLang="zh-TW" dirty="0"/>
          </a:p>
          <a:p>
            <a:pPr lvl="1"/>
            <a:r>
              <a:rPr lang="en-US" altLang="zh-TW" dirty="0"/>
              <a:t>GND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51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68449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Code for Microphone Digital Input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52</a:t>
            </a:fld>
            <a:endParaRPr lang="zh-TW" altLang="zh-TW"/>
          </a:p>
        </p:txBody>
      </p:sp>
      <p:sp>
        <p:nvSpPr>
          <p:cNvPr id="5" name="矩形 4"/>
          <p:cNvSpPr/>
          <p:nvPr/>
        </p:nvSpPr>
        <p:spPr>
          <a:xfrm>
            <a:off x="251520" y="1168291"/>
            <a:ext cx="8630096" cy="4708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Led = 13</a:t>
            </a:r>
          </a:p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12;</a:t>
            </a:r>
          </a:p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OUTPUT);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digital interface will be assigned a value of 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pin 12 to read </a:t>
            </a:r>
            <a:r>
              <a:rPr lang="en-US" altLang="zh-TW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TW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HIGH); }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{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LOW); }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4280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Code for Microphone Analog Input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EAD3E7-B039-4A93-AACD-1369AB5C0DA9}" type="slidenum">
              <a:rPr lang="zh-TW" altLang="en-US" smtClean="0"/>
              <a:pPr>
                <a:defRPr/>
              </a:pPr>
              <a:t>53</a:t>
            </a:fld>
            <a:endParaRPr lang="zh-TW" altLang="zh-TW"/>
          </a:p>
        </p:txBody>
      </p:sp>
      <p:sp>
        <p:nvSpPr>
          <p:cNvPr id="5" name="矩形 4"/>
          <p:cNvSpPr/>
          <p:nvPr/>
        </p:nvSpPr>
        <p:spPr>
          <a:xfrm>
            <a:off x="323528" y="1168291"/>
            <a:ext cx="8496944" cy="4708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A0;</a:t>
            </a:r>
          </a:p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13;</a:t>
            </a:r>
          </a:p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HIGH);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delay(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LOW);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delay(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DEC); 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4916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TW" dirty="0"/>
              <a:t>ATmega328 Interrupts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4F8DA-99A1-4CF9-A981-2621FECEC23E}" type="slidenum">
              <a:rPr lang="zh-TW" altLang="en-US" smtClean="0"/>
              <a:pPr/>
              <a:t>5</a:t>
            </a:fld>
            <a:endParaRPr lang="zh-TW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93" y="1196752"/>
            <a:ext cx="8616687" cy="475111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 bwMode="auto">
          <a:xfrm>
            <a:off x="2606566" y="1916832"/>
            <a:ext cx="3477602" cy="504056"/>
          </a:xfrm>
          <a:prstGeom prst="roundRect">
            <a:avLst>
              <a:gd name="adj" fmla="val 41689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TW" altLang="en-US" i="1" dirty="0">
              <a:latin typeface="+mn-lt"/>
            </a:endParaRPr>
          </a:p>
        </p:txBody>
      </p:sp>
      <p:sp>
        <p:nvSpPr>
          <p:cNvPr id="7" name="圓角矩形 6"/>
          <p:cNvSpPr/>
          <p:nvPr/>
        </p:nvSpPr>
        <p:spPr bwMode="auto">
          <a:xfrm>
            <a:off x="2606566" y="4581128"/>
            <a:ext cx="3837642" cy="288032"/>
          </a:xfrm>
          <a:prstGeom prst="roundRect">
            <a:avLst>
              <a:gd name="adj" fmla="val 41689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TW" alt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798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2110"/>
          <a:stretch/>
        </p:blipFill>
        <p:spPr>
          <a:xfrm>
            <a:off x="179512" y="1700808"/>
            <a:ext cx="8779432" cy="33396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TW" dirty="0">
                <a:cs typeface="Bookman Old Style"/>
              </a:rPr>
              <a:t>ATmega328 Interrupts (cont.)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AD4F8DA-99A1-4CF9-A981-2621FECEC23E}" type="slidenum">
              <a:rPr lang="zh-TW" altLang="en-US" smtClean="0"/>
              <a:pPr>
                <a:defRPr/>
              </a:pPr>
              <a:t>6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0105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TW" dirty="0">
                <a:cs typeface="Bookman Old Style"/>
              </a:rPr>
              <a:t>ATmega328 Interrupt Vectors of </a:t>
            </a:r>
            <a:r>
              <a:rPr lang="en-US" altLang="zh-TW" dirty="0"/>
              <a:t>ISR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/>
              <a:t>#define </a:t>
            </a:r>
            <a:r>
              <a:rPr lang="en-US" altLang="zh-TW" sz="1800" dirty="0">
                <a:solidFill>
                  <a:srgbClr val="FF0000"/>
                </a:solidFill>
              </a:rPr>
              <a:t>INT0_vect</a:t>
            </a:r>
            <a:r>
              <a:rPr lang="en-US" altLang="zh-TW" sz="1800" dirty="0"/>
              <a:t> _VECTOR(1) /* External Interrupt Request 0 */</a:t>
            </a:r>
          </a:p>
          <a:p>
            <a:pPr marL="0" indent="0">
              <a:buNone/>
            </a:pPr>
            <a:r>
              <a:rPr lang="en-US" altLang="zh-TW" sz="1800" dirty="0"/>
              <a:t>#define </a:t>
            </a:r>
            <a:r>
              <a:rPr lang="en-US" altLang="zh-TW" sz="1800" dirty="0">
                <a:solidFill>
                  <a:srgbClr val="FF0000"/>
                </a:solidFill>
              </a:rPr>
              <a:t>INT1_vect</a:t>
            </a:r>
            <a:r>
              <a:rPr lang="en-US" altLang="zh-TW" sz="1800" dirty="0"/>
              <a:t> _VECTOR(2) /* External Interrupt Request 1 */</a:t>
            </a:r>
          </a:p>
          <a:p>
            <a:pPr marL="0" indent="0">
              <a:buNone/>
            </a:pPr>
            <a:r>
              <a:rPr lang="en-US" altLang="zh-TW" sz="1800" dirty="0"/>
              <a:t>#define PCINT0_vect _VECTOR(3) /* Pin Change Interrupt Request 0 */</a:t>
            </a:r>
          </a:p>
          <a:p>
            <a:pPr marL="0" indent="0">
              <a:buNone/>
            </a:pPr>
            <a:r>
              <a:rPr lang="en-US" altLang="zh-TW" sz="1800" dirty="0"/>
              <a:t>#define PCINT1_vect _VECTOR(4) /* Pin Change Interrupt Request 0 */</a:t>
            </a:r>
          </a:p>
          <a:p>
            <a:pPr marL="0" indent="0">
              <a:buNone/>
            </a:pPr>
            <a:r>
              <a:rPr lang="en-US" altLang="zh-TW" sz="1800" dirty="0"/>
              <a:t>#define PCINT2_vect _VECTOR(5) /* Pin Change Interrupt Request 1 */</a:t>
            </a:r>
          </a:p>
          <a:p>
            <a:pPr marL="0" indent="0">
              <a:buNone/>
            </a:pPr>
            <a:r>
              <a:rPr lang="en-US" altLang="zh-TW" sz="1800" dirty="0"/>
              <a:t>#define </a:t>
            </a:r>
            <a:r>
              <a:rPr lang="en-US" altLang="zh-TW" sz="1800" dirty="0" err="1"/>
              <a:t>WDT_vect</a:t>
            </a:r>
            <a:r>
              <a:rPr lang="en-US" altLang="zh-TW" sz="1800" dirty="0"/>
              <a:t> _VECTOR(6) /* Watchdog Time-out Interrupt */</a:t>
            </a:r>
          </a:p>
          <a:p>
            <a:pPr marL="0" indent="0">
              <a:buNone/>
            </a:pPr>
            <a:r>
              <a:rPr lang="en-US" altLang="zh-TW" sz="1800" dirty="0"/>
              <a:t>#define TIMER2_COMPA_vect _VECTOR(7) /* Timer/Counter2 Compare Match A */</a:t>
            </a:r>
          </a:p>
          <a:p>
            <a:pPr marL="0" indent="0">
              <a:buNone/>
            </a:pPr>
            <a:r>
              <a:rPr lang="en-US" altLang="zh-TW" sz="1800" dirty="0"/>
              <a:t>#define TIMER2_COMPB_vect _VECTOR(8) /* Timer/Counter2 Compare Match A */</a:t>
            </a:r>
          </a:p>
          <a:p>
            <a:pPr marL="0" indent="0">
              <a:buNone/>
            </a:pPr>
            <a:r>
              <a:rPr lang="en-US" altLang="zh-TW" sz="1800" dirty="0"/>
              <a:t>#define TIMER2_OVF_vect _VECTOR(9) /* Timer/Counter2 Overflow */</a:t>
            </a:r>
          </a:p>
          <a:p>
            <a:pPr marL="0" indent="0">
              <a:buNone/>
            </a:pPr>
            <a:r>
              <a:rPr lang="en-US" altLang="zh-TW" sz="1800" dirty="0"/>
              <a:t>#define TIMER1_CAPT_vect _VECTOR(10) /* Timer/Counter1 Capture Event */</a:t>
            </a:r>
          </a:p>
          <a:p>
            <a:pPr marL="0" indent="0">
              <a:buNone/>
            </a:pPr>
            <a:r>
              <a:rPr lang="en-US" altLang="zh-TW" sz="1800" dirty="0"/>
              <a:t>#define </a:t>
            </a:r>
            <a:r>
              <a:rPr lang="en-US" altLang="zh-TW" sz="1800" dirty="0">
                <a:solidFill>
                  <a:srgbClr val="FF0000"/>
                </a:solidFill>
              </a:rPr>
              <a:t>TIMER1_COMPA_vect</a:t>
            </a:r>
            <a:r>
              <a:rPr lang="en-US" altLang="zh-TW" sz="1800" dirty="0"/>
              <a:t> _VECTOR(11) /* Timer/Counter1 Compare Match A */</a:t>
            </a:r>
          </a:p>
          <a:p>
            <a:pPr marL="0" indent="0">
              <a:buNone/>
            </a:pPr>
            <a:r>
              <a:rPr lang="en-US" altLang="zh-TW" sz="1800" dirty="0"/>
              <a:t>#define TIMER1_COMPB_vect _VECTOR(12) /* Timer/Counter1 Compare Match B */</a:t>
            </a:r>
          </a:p>
          <a:p>
            <a:pPr marL="0" indent="0">
              <a:buNone/>
            </a:pPr>
            <a:r>
              <a:rPr lang="en-US" altLang="zh-TW" sz="1800" dirty="0"/>
              <a:t>#define TIMER1_OVF_vect _VECTOR(13) /* Timer/Counter1 Overflow */</a:t>
            </a:r>
          </a:p>
          <a:p>
            <a:pPr marL="0" indent="0">
              <a:buNone/>
            </a:pPr>
            <a:r>
              <a:rPr lang="en-US" altLang="zh-TW" sz="1800" dirty="0"/>
              <a:t>#define TIMER0_COMPA_vect _VECTOR(14) /* TimerCounter0 Compare Match A */</a:t>
            </a:r>
          </a:p>
          <a:p>
            <a:pPr marL="0" indent="0">
              <a:buNone/>
            </a:pPr>
            <a:r>
              <a:rPr lang="en-US" altLang="zh-TW" sz="1800" dirty="0"/>
              <a:t>#define TIMER0_COMPB_vect _VECTOR(15) /* TimerCounter0 Compare Match B */</a:t>
            </a:r>
          </a:p>
          <a:p>
            <a:pPr marL="0" indent="0">
              <a:buNone/>
            </a:pPr>
            <a:r>
              <a:rPr lang="da-DK" altLang="zh-TW" sz="1800" dirty="0"/>
              <a:t>... ...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C97D5C-740A-4F5C-A848-0CD35FD783BB}" type="slidenum">
              <a:rPr lang="zh-TW" altLang="en-US" smtClean="0"/>
              <a:pPr/>
              <a:t>7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41440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TW" dirty="0"/>
              <a:t>Sample Code for Interrupt with IRS()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TW" dirty="0"/>
              <a:t>Flash the LED connected to pin 13 at 1 Hz using CTC mode by interrupt routine</a:t>
            </a:r>
          </a:p>
          <a:p>
            <a:endParaRPr lang="en-CA" altLang="zh-TW" dirty="0"/>
          </a:p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4F8DA-99A1-4CF9-A981-2621FECEC23E}" type="slidenum">
              <a:rPr lang="zh-TW" altLang="en-US" smtClean="0"/>
              <a:pPr/>
              <a:t>8</a:t>
            </a:fld>
            <a:endParaRPr lang="zh-TW" altLang="zh-TW"/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323528" y="2060848"/>
            <a:ext cx="8379594" cy="39591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36000" tIns="36000" rIns="36000" bIns="36000"/>
          <a:lstStyle/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toggle;</a:t>
            </a:r>
          </a:p>
          <a:p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OUTPUT);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cli(); // stop interrupts, atomic access to reg.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timer1 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TCCR1A = 0;    TCCR1B = 0;    TCNT1 = 0;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TCCR1B |= (1 &lt;&lt; WGM12); // turn on CTC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TCCR1B |= (1&lt;&lt;CS12) | (1&lt;&lt;CS10); // 1024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prescaler</a:t>
            </a:r>
            <a:endParaRPr lang="en-US" altLang="zh-TW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OCR1A = 7812;  // target for counting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TIMSK1 |= (1&lt;&lt;OCIE1A); // enable timer compare int.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// enable all interrupts</a:t>
            </a:r>
          </a:p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直線圖說文字 1 8"/>
          <p:cNvSpPr/>
          <p:nvPr/>
        </p:nvSpPr>
        <p:spPr bwMode="auto">
          <a:xfrm>
            <a:off x="5724128" y="2204864"/>
            <a:ext cx="1800200" cy="1080120"/>
          </a:xfrm>
          <a:prstGeom prst="borderCallout1">
            <a:avLst>
              <a:gd name="adj1" fmla="val 68548"/>
              <a:gd name="adj2" fmla="val -1361"/>
              <a:gd name="adj3" fmla="val 276835"/>
              <a:gd name="adj4" fmla="val -22756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標楷體" charset="0"/>
                <a:cs typeface="標楷體" charset="0"/>
              </a:rPr>
              <a:t>Check L09 for timer registers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標楷體" charset="0"/>
              <a:cs typeface="標楷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85495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FF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<a:prstTxWarp prst="textNoShape">
          <a:avLst/>
        </a:prstTxWarp>
        <a:noAutofit/>
      </a:bodyPr>
      <a:lstStyle>
        <a:defPPr eaLnBrk="1" hangingPunct="1">
          <a:defRPr i="1" dirty="0"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標楷體" panose="03000509000000000000" pitchFamily="65" charset="-120"/>
          </a:defRPr>
        </a:defPPr>
      </a:lstStyle>
    </a:lnDef>
    <a:txDef>
      <a:spPr>
        <a:noFill/>
      </a:spPr>
      <a:bodyPr wrap="none" rtlCol="0">
        <a:spAutoFit/>
      </a:bodyPr>
      <a:lstStyle>
        <a:defPPr marL="0">
          <a:defRPr dirty="0">
            <a:latin typeface="+mn-lt"/>
          </a:defRPr>
        </a:defPPr>
      </a:lstStyle>
    </a:tx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Designs\Contemporary Portrait.pot</Template>
  <TotalTime>22511</TotalTime>
  <Words>3730</Words>
  <Application>Microsoft Office PowerPoint</Application>
  <PresentationFormat>如螢幕大小 (4:3)</PresentationFormat>
  <Paragraphs>546</Paragraphs>
  <Slides>54</Slides>
  <Notes>8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8" baseType="lpstr">
      <vt:lpstr>Gulim</vt:lpstr>
      <vt:lpstr>新細明體</vt:lpstr>
      <vt:lpstr>標楷體</vt:lpstr>
      <vt:lpstr>Arial</vt:lpstr>
      <vt:lpstr>Bookman Old Style</vt:lpstr>
      <vt:lpstr>Calibri</vt:lpstr>
      <vt:lpstr>Courier New</vt:lpstr>
      <vt:lpstr>MoolBoran</vt:lpstr>
      <vt:lpstr>Symbol</vt:lpstr>
      <vt:lpstr>Tahoma</vt:lpstr>
      <vt:lpstr>Times New Roman</vt:lpstr>
      <vt:lpstr>Wingdings</vt:lpstr>
      <vt:lpstr>Contemporary Portrait</vt:lpstr>
      <vt:lpstr>Equation</vt:lpstr>
      <vt:lpstr>CS4101 嵌入式系統概論  Interrupt and DAC</vt:lpstr>
      <vt:lpstr>Outline</vt:lpstr>
      <vt:lpstr>Arduino Interrupts</vt:lpstr>
      <vt:lpstr>Recall Arduino Timers</vt:lpstr>
      <vt:lpstr>PowerPoint 簡報</vt:lpstr>
      <vt:lpstr>ATmega328 Interrupts</vt:lpstr>
      <vt:lpstr>ATmega328 Interrupts (cont.)</vt:lpstr>
      <vt:lpstr>ATmega328 Interrupt Vectors of ISR</vt:lpstr>
      <vt:lpstr>Sample Code for Interrupt with IRS()</vt:lpstr>
      <vt:lpstr>Sample Code for Interrupt with ISR()</vt:lpstr>
      <vt:lpstr>Arduino External Interrupts</vt:lpstr>
      <vt:lpstr>Mode in attachInterrupt()</vt:lpstr>
      <vt:lpstr>Sample Code for External Interrupts</vt:lpstr>
      <vt:lpstr>Sample Code for External Interrupts</vt:lpstr>
      <vt:lpstr>Outline</vt:lpstr>
      <vt:lpstr>Analog and Digital Conversion</vt:lpstr>
      <vt:lpstr>Digital-to-Analog Converter (DAC)</vt:lpstr>
      <vt:lpstr>DAC Example – RGB LED</vt:lpstr>
      <vt:lpstr>RGB LED Animation</vt:lpstr>
      <vt:lpstr>Pulse-width Modulation (PWM) for DAC</vt:lpstr>
      <vt:lpstr>Pulse-width Modulation</vt:lpstr>
      <vt:lpstr>Example of Duty Cycle </vt:lpstr>
      <vt:lpstr>PWM for Driving RGB LED</vt:lpstr>
      <vt:lpstr>PWM in Arduino</vt:lpstr>
      <vt:lpstr>PWM in Arduino - analogWrite()</vt:lpstr>
      <vt:lpstr>RGB LED Module</vt:lpstr>
      <vt:lpstr>Sample Code for RGB LED</vt:lpstr>
      <vt:lpstr>Outline</vt:lpstr>
      <vt:lpstr>ADC on Arduino UNO</vt:lpstr>
      <vt:lpstr>Analog Joystick as Inputs</vt:lpstr>
      <vt:lpstr>Sample Code for Analog Joystick</vt:lpstr>
      <vt:lpstr>Outline</vt:lpstr>
      <vt:lpstr>Stepper Motor</vt:lpstr>
      <vt:lpstr>Stepper Motor</vt:lpstr>
      <vt:lpstr>Example Stepper Motor: 28BYJ-48</vt:lpstr>
      <vt:lpstr>Stepper Motor Driver </vt:lpstr>
      <vt:lpstr>Sample Code for Stepper Motor</vt:lpstr>
      <vt:lpstr>Sample Code for Stepper Motor</vt:lpstr>
      <vt:lpstr>Stepper.c</vt:lpstr>
      <vt:lpstr>Drive Methods</vt:lpstr>
      <vt:lpstr>Outline</vt:lpstr>
      <vt:lpstr>  Photoresistor</vt:lpstr>
      <vt:lpstr>Photoresistor and Arduino</vt:lpstr>
      <vt:lpstr>Sample Code for Photoresistor</vt:lpstr>
      <vt:lpstr>Ultrasonic Sensor</vt:lpstr>
      <vt:lpstr>Distance Calculation</vt:lpstr>
      <vt:lpstr>Distance Calculation: Example</vt:lpstr>
      <vt:lpstr>Ultrasonic Sensor and Arduino</vt:lpstr>
      <vt:lpstr> Ultrasonic Sensor and Arduino</vt:lpstr>
      <vt:lpstr>Sample Code for Ultrasonic Sensor</vt:lpstr>
      <vt:lpstr>  KY-038 Microphone Sound Sensor</vt:lpstr>
      <vt:lpstr>  KY-038 Microphone Sound Sensor</vt:lpstr>
      <vt:lpstr>Sample Code for Microphone Digital Input</vt:lpstr>
      <vt:lpstr>Sample Code for Microphone Analog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CS5102 High Performance Computer Systems  Memory Consistency</dc:title>
  <dc:creator>Chung-Ta King</dc:creator>
  <cp:lastModifiedBy>Chung-Ta King</cp:lastModifiedBy>
  <cp:revision>2689</cp:revision>
  <dcterms:created xsi:type="dcterms:W3CDTF">2000-02-07T23:54:30Z</dcterms:created>
  <dcterms:modified xsi:type="dcterms:W3CDTF">2020-11-11T15:45:24Z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>wolf@princeton.edu</vt:lpwstr>
  </property>
  <property fmtid="{D5CDD505-2E9C-101B-9397-08002B2CF9AE}" pid="8" name="HomePage">
    <vt:lpwstr>http://www.ee.princeton.edu/~wolf</vt:lpwstr>
  </property>
  <property fmtid="{D5CDD505-2E9C-101B-9397-08002B2CF9AE}" pid="9" name="Other">
    <vt:lpwstr>Overheads for Computers as Components_x000d_
(c) 2000 Morgan Kaufman</vt:lpwstr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D:\Computers as Components\Web Aids\overheads</vt:lpwstr>
  </property>
</Properties>
</file>